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 id="2147483728" r:id="rId5"/>
  </p:sldMasterIdLst>
  <p:notesMasterIdLst>
    <p:notesMasterId r:id="rId38"/>
  </p:notesMasterIdLst>
  <p:sldIdLst>
    <p:sldId id="698" r:id="rId6"/>
    <p:sldId id="718" r:id="rId7"/>
    <p:sldId id="3144" r:id="rId8"/>
    <p:sldId id="701" r:id="rId9"/>
    <p:sldId id="703" r:id="rId10"/>
    <p:sldId id="704" r:id="rId11"/>
    <p:sldId id="705" r:id="rId12"/>
    <p:sldId id="690" r:id="rId13"/>
    <p:sldId id="706" r:id="rId14"/>
    <p:sldId id="707" r:id="rId15"/>
    <p:sldId id="708" r:id="rId16"/>
    <p:sldId id="709" r:id="rId17"/>
    <p:sldId id="710" r:id="rId18"/>
    <p:sldId id="711" r:id="rId19"/>
    <p:sldId id="712" r:id="rId20"/>
    <p:sldId id="713" r:id="rId21"/>
    <p:sldId id="716" r:id="rId22"/>
    <p:sldId id="717" r:id="rId23"/>
    <p:sldId id="730" r:id="rId24"/>
    <p:sldId id="719" r:id="rId25"/>
    <p:sldId id="3143" r:id="rId26"/>
    <p:sldId id="3145" r:id="rId27"/>
    <p:sldId id="714" r:id="rId28"/>
    <p:sldId id="732" r:id="rId29"/>
    <p:sldId id="728" r:id="rId30"/>
    <p:sldId id="723" r:id="rId31"/>
    <p:sldId id="725" r:id="rId32"/>
    <p:sldId id="726" r:id="rId33"/>
    <p:sldId id="727" r:id="rId34"/>
    <p:sldId id="731" r:id="rId35"/>
    <p:sldId id="733" r:id="rId36"/>
    <p:sldId id="58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9" userDrawn="1">
          <p15:clr>
            <a:srgbClr val="A4A3A4"/>
          </p15:clr>
        </p15:guide>
        <p15:guide id="2" pos="7061" userDrawn="1">
          <p15:clr>
            <a:srgbClr val="A4A3A4"/>
          </p15:clr>
        </p15:guide>
        <p15:guide id="3" orient="horz" pos="315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672" autoAdjust="0"/>
  </p:normalViewPr>
  <p:slideViewPr>
    <p:cSldViewPr snapToGrid="0">
      <p:cViewPr varScale="1">
        <p:scale>
          <a:sx n="41" d="100"/>
          <a:sy n="41" d="100"/>
        </p:scale>
        <p:origin x="1628" y="20"/>
      </p:cViewPr>
      <p:guideLst>
        <p:guide orient="horz" pos="1389"/>
        <p:guide pos="7061"/>
        <p:guide orient="horz" pos="315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e Jarman" userId="da1f84f5-9d16-41ed-bcc7-ba0dc594aef2" providerId="ADAL" clId="{C47648EE-F95A-4691-B02E-CEEDD1DF08B3}"/>
    <pc:docChg chg="delSld modSld">
      <pc:chgData name="Dave Jarman" userId="da1f84f5-9d16-41ed-bcc7-ba0dc594aef2" providerId="ADAL" clId="{C47648EE-F95A-4691-B02E-CEEDD1DF08B3}" dt="2025-09-12T08:15:42.774" v="3" actId="20577"/>
      <pc:docMkLst>
        <pc:docMk/>
      </pc:docMkLst>
      <pc:sldChg chg="del">
        <pc:chgData name="Dave Jarman" userId="da1f84f5-9d16-41ed-bcc7-ba0dc594aef2" providerId="ADAL" clId="{C47648EE-F95A-4691-B02E-CEEDD1DF08B3}" dt="2025-09-12T08:14:54.967" v="1" actId="47"/>
        <pc:sldMkLst>
          <pc:docMk/>
          <pc:sldMk cId="3188677450" sldId="321"/>
        </pc:sldMkLst>
      </pc:sldChg>
      <pc:sldChg chg="modSp mod">
        <pc:chgData name="Dave Jarman" userId="da1f84f5-9d16-41ed-bcc7-ba0dc594aef2" providerId="ADAL" clId="{C47648EE-F95A-4691-B02E-CEEDD1DF08B3}" dt="2025-09-12T08:15:42.774" v="3" actId="20577"/>
        <pc:sldMkLst>
          <pc:docMk/>
          <pc:sldMk cId="3730954947" sldId="580"/>
        </pc:sldMkLst>
        <pc:spChg chg="mod">
          <ac:chgData name="Dave Jarman" userId="da1f84f5-9d16-41ed-bcc7-ba0dc594aef2" providerId="ADAL" clId="{C47648EE-F95A-4691-B02E-CEEDD1DF08B3}" dt="2025-09-12T08:15:42.774" v="3" actId="20577"/>
          <ac:spMkLst>
            <pc:docMk/>
            <pc:sldMk cId="3730954947" sldId="580"/>
            <ac:spMk id="3" creationId="{9E18E7E9-4BED-2B77-59BB-EAAE98B66F81}"/>
          </ac:spMkLst>
        </pc:spChg>
      </pc:sldChg>
      <pc:sldChg chg="del">
        <pc:chgData name="Dave Jarman" userId="da1f84f5-9d16-41ed-bcc7-ba0dc594aef2" providerId="ADAL" clId="{C47648EE-F95A-4691-B02E-CEEDD1DF08B3}" dt="2025-09-12T08:14:53.515" v="0" actId="47"/>
        <pc:sldMkLst>
          <pc:docMk/>
          <pc:sldMk cId="2427279302" sldId="699"/>
        </pc:sldMkLst>
      </pc:sldChg>
      <pc:sldChg chg="del">
        <pc:chgData name="Dave Jarman" userId="da1f84f5-9d16-41ed-bcc7-ba0dc594aef2" providerId="ADAL" clId="{C47648EE-F95A-4691-B02E-CEEDD1DF08B3}" dt="2025-09-12T08:15:01.253" v="2" actId="47"/>
        <pc:sldMkLst>
          <pc:docMk/>
          <pc:sldMk cId="1798415714" sldId="7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9/12/2025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618CE-2766-0258-7A1B-440127C87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5032A9-CB76-B7C8-50A4-D0D178BBA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E2948B-714E-8D7C-072C-1A545633C1BA}"/>
              </a:ext>
            </a:extLst>
          </p:cNvPr>
          <p:cNvSpPr>
            <a:spLocks noGrp="1"/>
          </p:cNvSpPr>
          <p:nvPr>
            <p:ph type="body" idx="1"/>
          </p:nvPr>
        </p:nvSpPr>
        <p:spPr/>
        <p:txBody>
          <a:bodyPr/>
          <a:lstStyle/>
          <a:p>
            <a:r>
              <a:rPr lang="en-GB" dirty="0"/>
              <a:t>A quick health warning…</a:t>
            </a:r>
          </a:p>
        </p:txBody>
      </p:sp>
      <p:sp>
        <p:nvSpPr>
          <p:cNvPr id="4" name="Slide Number Placeholder 3">
            <a:extLst>
              <a:ext uri="{FF2B5EF4-FFF2-40B4-BE49-F238E27FC236}">
                <a16:creationId xmlns:a16="http://schemas.microsoft.com/office/drawing/2014/main" id="{DD6C3582-BD51-E0E5-8095-EA99990AD1F6}"/>
              </a:ext>
            </a:extLst>
          </p:cNvPr>
          <p:cNvSpPr>
            <a:spLocks noGrp="1"/>
          </p:cNvSpPr>
          <p:nvPr>
            <p:ph type="sldNum" sz="quarter" idx="5"/>
          </p:nvPr>
        </p:nvSpPr>
        <p:spPr/>
        <p:txBody>
          <a:bodyPr/>
          <a:lstStyle/>
          <a:p>
            <a:fld id="{D5939589-3E79-4C82-AA4A-FE78234FAA59}" type="slidenum">
              <a:rPr lang="en-US" smtClean="0"/>
              <a:t>2</a:t>
            </a:fld>
            <a:endParaRPr lang="en-US" dirty="0"/>
          </a:p>
        </p:txBody>
      </p:sp>
    </p:spTree>
    <p:extLst>
      <p:ext uri="{BB962C8B-B14F-4D97-AF65-F5344CB8AC3E}">
        <p14:creationId xmlns:p14="http://schemas.microsoft.com/office/powerpoint/2010/main" val="3500963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not going to specifically talk about what we do at Bristol – but we like to think its pretty good – look us up. We can talk later.</a:t>
            </a:r>
          </a:p>
        </p:txBody>
      </p:sp>
      <p:sp>
        <p:nvSpPr>
          <p:cNvPr id="4" name="Slide Number Placeholder 3"/>
          <p:cNvSpPr>
            <a:spLocks noGrp="1"/>
          </p:cNvSpPr>
          <p:nvPr>
            <p:ph type="sldNum" sz="quarter" idx="5"/>
          </p:nvPr>
        </p:nvSpPr>
        <p:spPr/>
        <p:txBody>
          <a:bodyPr/>
          <a:lstStyle/>
          <a:p>
            <a:fld id="{D5939589-3E79-4C82-AA4A-FE78234FAA59}" type="slidenum">
              <a:rPr lang="en-US" smtClean="0"/>
              <a:t>3</a:t>
            </a:fld>
            <a:endParaRPr lang="en-US" dirty="0"/>
          </a:p>
        </p:txBody>
      </p:sp>
    </p:spTree>
    <p:extLst>
      <p:ext uri="{BB962C8B-B14F-4D97-AF65-F5344CB8AC3E}">
        <p14:creationId xmlns:p14="http://schemas.microsoft.com/office/powerpoint/2010/main" val="3361372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 name is Blossom.</a:t>
            </a:r>
          </a:p>
          <a:p>
            <a:r>
              <a:rPr lang="en-GB" dirty="0"/>
              <a:t>Yeah she looks cute – but she is a NIGHTMARE. </a:t>
            </a:r>
          </a:p>
          <a:p>
            <a:r>
              <a:rPr lang="en-GB" dirty="0"/>
              <a:t>Shortly after this photo she dug those flowers up and almost escaped the garden…</a:t>
            </a:r>
          </a:p>
        </p:txBody>
      </p:sp>
      <p:sp>
        <p:nvSpPr>
          <p:cNvPr id="4" name="Slide Number Placeholder 3"/>
          <p:cNvSpPr>
            <a:spLocks noGrp="1"/>
          </p:cNvSpPr>
          <p:nvPr>
            <p:ph type="sldNum" sz="quarter" idx="5"/>
          </p:nvPr>
        </p:nvSpPr>
        <p:spPr/>
        <p:txBody>
          <a:bodyPr/>
          <a:lstStyle/>
          <a:p>
            <a:fld id="{D5939589-3E79-4C82-AA4A-FE78234FAA59}" type="slidenum">
              <a:rPr lang="en-US" smtClean="0"/>
              <a:t>6</a:t>
            </a:fld>
            <a:endParaRPr lang="en-US" dirty="0"/>
          </a:p>
        </p:txBody>
      </p:sp>
    </p:spTree>
    <p:extLst>
      <p:ext uri="{BB962C8B-B14F-4D97-AF65-F5344CB8AC3E}">
        <p14:creationId xmlns:p14="http://schemas.microsoft.com/office/powerpoint/2010/main" val="1754916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She has stolen shoes, chewed furniture, nibbled fingers, headbutted children, torn clothes, kept us awake at night, stopped us travelling overseas, covered us in blonde hair, shattered our routines…disrupted our lives and our relationships! Is she worth the disruption?</a:t>
            </a:r>
          </a:p>
        </p:txBody>
      </p:sp>
      <p:sp>
        <p:nvSpPr>
          <p:cNvPr id="4" name="Slide Number Placeholder 3"/>
          <p:cNvSpPr>
            <a:spLocks noGrp="1"/>
          </p:cNvSpPr>
          <p:nvPr>
            <p:ph type="sldNum" sz="quarter" idx="5"/>
          </p:nvPr>
        </p:nvSpPr>
        <p:spPr/>
        <p:txBody>
          <a:bodyPr/>
          <a:lstStyle/>
          <a:p>
            <a:fld id="{D5939589-3E79-4C82-AA4A-FE78234FAA59}" type="slidenum">
              <a:rPr lang="en-US" smtClean="0"/>
              <a:t>7</a:t>
            </a:fld>
            <a:endParaRPr lang="en-US" dirty="0"/>
          </a:p>
        </p:txBody>
      </p:sp>
    </p:spTree>
    <p:extLst>
      <p:ext uri="{BB962C8B-B14F-4D97-AF65-F5344CB8AC3E}">
        <p14:creationId xmlns:p14="http://schemas.microsoft.com/office/powerpoint/2010/main" val="519617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was all merely a preamble!</a:t>
            </a:r>
          </a:p>
          <a:p>
            <a:r>
              <a:rPr lang="en-GB" dirty="0"/>
              <a:t>In this particular tale, I’m using my particular journey at the University of Bristol, at Bath Spa University, and tales told to me by national colleagues to describe a journey through and to disruptions.</a:t>
            </a:r>
          </a:p>
          <a:p>
            <a:r>
              <a:rPr lang="en-GB" dirty="0"/>
              <a:t>Other institutions were on adjacent timelines – some travelling faster, some slower, but I hope the trajectory is familiar!</a:t>
            </a:r>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dirty="0"/>
          </a:p>
        </p:txBody>
      </p:sp>
    </p:spTree>
    <p:extLst>
      <p:ext uri="{BB962C8B-B14F-4D97-AF65-F5344CB8AC3E}">
        <p14:creationId xmlns:p14="http://schemas.microsoft.com/office/powerpoint/2010/main" val="3991960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Ent Ed were the upstarts! We were going to shake up the institutions!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There’s no room in the curriculum for commerciality said the academics – even in the Business School they drew the line at practicality.</a:t>
            </a:r>
          </a:p>
          <a:p>
            <a:r>
              <a:rPr lang="en-GB" dirty="0"/>
              <a:t>The Business Schools thought we were marginal cases.</a:t>
            </a:r>
          </a:p>
          <a:p>
            <a:r>
              <a:rPr lang="en-GB" dirty="0"/>
              <a:t>The Careers Services said only a tiny number of students started-up so why bother. Careers was still a doctor-patient relationship and embedding employability was a radical idea, enterprise skills were a still-more radical concept.</a:t>
            </a:r>
          </a:p>
          <a:p>
            <a:r>
              <a:rPr lang="en-GB" dirty="0"/>
              <a:t>Commercialisation income was nice-to-have.</a:t>
            </a:r>
          </a:p>
        </p:txBody>
      </p:sp>
      <p:sp>
        <p:nvSpPr>
          <p:cNvPr id="4" name="Slide Number Placeholder 3"/>
          <p:cNvSpPr>
            <a:spLocks noGrp="1"/>
          </p:cNvSpPr>
          <p:nvPr>
            <p:ph type="sldNum" sz="quarter" idx="5"/>
          </p:nvPr>
        </p:nvSpPr>
        <p:spPr/>
        <p:txBody>
          <a:bodyPr/>
          <a:lstStyle/>
          <a:p>
            <a:fld id="{D5939589-3E79-4C82-AA4A-FE78234FAA59}" type="slidenum">
              <a:rPr lang="en-US" smtClean="0"/>
              <a:t>10</a:t>
            </a:fld>
            <a:endParaRPr lang="en-US" dirty="0"/>
          </a:p>
        </p:txBody>
      </p:sp>
    </p:spTree>
    <p:extLst>
      <p:ext uri="{BB962C8B-B14F-4D97-AF65-F5344CB8AC3E}">
        <p14:creationId xmlns:p14="http://schemas.microsoft.com/office/powerpoint/2010/main" val="1622609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were small insurgent teams, working on the periphery, scrapping for attention and resource and making the best of it.</a:t>
            </a:r>
          </a:p>
          <a:p>
            <a:r>
              <a:rPr lang="en-GB" dirty="0"/>
              <a:t>Enterprise, Entrepreneurship, Innovation, Impact – these were all slippery terms – which was to our advantage, we could be agile. Whilst we craved more attention and resource we could also wing it without challenge.</a:t>
            </a:r>
          </a:p>
          <a:p>
            <a:endParaRPr lang="en-GB" dirty="0"/>
          </a:p>
        </p:txBody>
      </p:sp>
      <p:sp>
        <p:nvSpPr>
          <p:cNvPr id="4" name="Slide Number Placeholder 3"/>
          <p:cNvSpPr>
            <a:spLocks noGrp="1"/>
          </p:cNvSpPr>
          <p:nvPr>
            <p:ph type="sldNum" sz="quarter" idx="5"/>
          </p:nvPr>
        </p:nvSpPr>
        <p:spPr/>
        <p:txBody>
          <a:bodyPr/>
          <a:lstStyle/>
          <a:p>
            <a:fld id="{D5939589-3E79-4C82-AA4A-FE78234FAA59}" type="slidenum">
              <a:rPr lang="en-US" smtClean="0"/>
              <a:t>11</a:t>
            </a:fld>
            <a:endParaRPr lang="en-US" dirty="0"/>
          </a:p>
        </p:txBody>
      </p:sp>
    </p:spTree>
    <p:extLst>
      <p:ext uri="{BB962C8B-B14F-4D97-AF65-F5344CB8AC3E}">
        <p14:creationId xmlns:p14="http://schemas.microsoft.com/office/powerpoint/2010/main" val="2147814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Tech for good – lets build electric cars and go to space!</a:t>
            </a:r>
          </a:p>
          <a:p>
            <a:r>
              <a:rPr lang="en-GB" dirty="0"/>
              <a:t>The robots were coming for the manual labourers – not our problem!</a:t>
            </a:r>
          </a:p>
        </p:txBody>
      </p:sp>
      <p:sp>
        <p:nvSpPr>
          <p:cNvPr id="4" name="Slide Number Placeholder 3"/>
          <p:cNvSpPr>
            <a:spLocks noGrp="1"/>
          </p:cNvSpPr>
          <p:nvPr>
            <p:ph type="sldNum" sz="quarter" idx="5"/>
          </p:nvPr>
        </p:nvSpPr>
        <p:spPr/>
        <p:txBody>
          <a:bodyPr/>
          <a:lstStyle/>
          <a:p>
            <a:fld id="{D5939589-3E79-4C82-AA4A-FE78234FAA59}" type="slidenum">
              <a:rPr lang="en-US" smtClean="0"/>
              <a:t>12</a:t>
            </a:fld>
            <a:endParaRPr lang="en-US" dirty="0"/>
          </a:p>
        </p:txBody>
      </p:sp>
    </p:spTree>
    <p:extLst>
      <p:ext uri="{BB962C8B-B14F-4D97-AF65-F5344CB8AC3E}">
        <p14:creationId xmlns:p14="http://schemas.microsoft.com/office/powerpoint/2010/main" val="376849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D55B6-0D4E-0AFD-45F0-6F63096F0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A2D68-5B64-11C8-0AC6-4FBCFAF325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89AC0-B2B5-438C-B6FF-C398A8643E47}"/>
              </a:ext>
            </a:extLst>
          </p:cNvPr>
          <p:cNvSpPr>
            <a:spLocks noGrp="1"/>
          </p:cNvSpPr>
          <p:nvPr>
            <p:ph type="body" idx="1"/>
          </p:nvPr>
        </p:nvSpPr>
        <p:spPr/>
        <p:txBody>
          <a:bodyPr/>
          <a:lstStyle/>
          <a:p>
            <a:r>
              <a:rPr lang="en-GB" dirty="0"/>
              <a:t>We’ve grown up – we not pioneers in the wilderness any more – we’ve arrived and were scaling.</a:t>
            </a:r>
          </a:p>
          <a:p>
            <a:r>
              <a:rPr lang="en-GB" dirty="0"/>
              <a:t>Some of that scale in the sector has just lurched into crisis and we’re finding out just how robust we may or may not be. </a:t>
            </a:r>
          </a:p>
          <a:p>
            <a:r>
              <a:rPr lang="en-GB" dirty="0"/>
              <a:t>My under-researched hot-take on the current crisis would be that where </a:t>
            </a:r>
            <a:r>
              <a:rPr lang="en-GB" dirty="0" err="1"/>
              <a:t>EntEd</a:t>
            </a:r>
            <a:r>
              <a:rPr lang="en-GB" dirty="0"/>
              <a:t> is embedded in curriculum it is likely to survive, co-curricular offerings may be in more danger, but even where we survive, we’re likely to be doing more with less…</a:t>
            </a:r>
          </a:p>
          <a:p>
            <a:r>
              <a:rPr lang="en-GB" dirty="0"/>
              <a:t>And this is all set against a general sense of crisis – sector turmoil, politics, Trumpism, Ukraine, Gaza… and holy shit, the AI is coming for US?! We thought it was coming for the guys in factories?!</a:t>
            </a:r>
          </a:p>
          <a:p>
            <a:r>
              <a:rPr lang="en-GB" dirty="0"/>
              <a:t>Now we have to adapt ourselves, learn new ways and means – do our existing strategies even scale?</a:t>
            </a:r>
          </a:p>
          <a:p>
            <a:r>
              <a:rPr lang="en-GB" dirty="0"/>
              <a:t>Employability has swallowed Careers and there is an expectation that courses support employability… but who is delivering that – careers people (are there enough of them?) academics (do they know how to do that?) or us – the maverick straddlers of the academic/professional territory? Our slipperiness is back to bite us.</a:t>
            </a:r>
          </a:p>
          <a:p>
            <a:r>
              <a:rPr lang="en-GB" dirty="0"/>
              <a:t>Are we potentially part of the response to ‘everything’ – do our maverick methods even work at scale? Emily Beaumont and others have written about this!</a:t>
            </a:r>
          </a:p>
          <a:p>
            <a:r>
              <a:rPr lang="en-GB" dirty="0"/>
              <a:t>Are we burning out by trying to teach, and create start-ups, and support KE and impact? (let alone do research). Because our universities can and will ask practical academics and resourceful professionals to do this stuff… As Martin </a:t>
            </a:r>
            <a:r>
              <a:rPr lang="en-GB" dirty="0" err="1"/>
              <a:t>Lackeus</a:t>
            </a:r>
            <a:r>
              <a:rPr lang="en-GB" dirty="0"/>
              <a:t> whispered to me in Munich – “legal institutions won’t love you back”</a:t>
            </a:r>
          </a:p>
        </p:txBody>
      </p:sp>
      <p:sp>
        <p:nvSpPr>
          <p:cNvPr id="4" name="Slide Number Placeholder 3">
            <a:extLst>
              <a:ext uri="{FF2B5EF4-FFF2-40B4-BE49-F238E27FC236}">
                <a16:creationId xmlns:a16="http://schemas.microsoft.com/office/drawing/2014/main" id="{28F557F9-C33B-F747-B161-2AAFEF771934}"/>
              </a:ext>
            </a:extLst>
          </p:cNvPr>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3324185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 there a university that does not have enterprise or entrepreneurship in its mission and vision?</a:t>
            </a:r>
          </a:p>
          <a:p>
            <a:r>
              <a:rPr lang="en-GB" dirty="0"/>
              <a:t>There are at least 4 factions at Bristol fighting for ownership of Entrepreneurship at the Institution!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Are we the mainstream now? </a:t>
            </a:r>
          </a:p>
          <a:p>
            <a:r>
              <a:rPr lang="en-GB" dirty="0"/>
              <a:t>How far can we scale before we lose something critical to the experience of Ent Ed?</a:t>
            </a:r>
          </a:p>
          <a:p>
            <a:r>
              <a:rPr lang="en-GB" dirty="0"/>
              <a:t>Have we become ‘diluted’?</a:t>
            </a:r>
          </a:p>
          <a:p>
            <a:r>
              <a:rPr lang="en-GB" dirty="0"/>
              <a:t>By creating something </a:t>
            </a:r>
            <a:r>
              <a:rPr lang="en-GB" dirty="0" err="1"/>
              <a:t>scalably</a:t>
            </a:r>
            <a:r>
              <a:rPr lang="en-GB" dirty="0"/>
              <a:t> consistent have we opened the door to being replaced too easily?</a:t>
            </a:r>
          </a:p>
          <a:p>
            <a:r>
              <a:rPr lang="en-GB" dirty="0"/>
              <a:t>Or are we seeing the beginnings of fragmentation? Because there are more of us, we’ve been able to specialise – and maybe fragment?</a:t>
            </a:r>
          </a:p>
          <a:p>
            <a:endParaRPr lang="en-GB" dirty="0"/>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2198955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66EEE-1A78-28B5-539B-A9E06661A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AF954-5402-9D16-DFD2-C23CA34D9C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DDA0D-8168-C635-7E70-0136E72A9F72}"/>
              </a:ext>
            </a:extLst>
          </p:cNvPr>
          <p:cNvSpPr>
            <a:spLocks noGrp="1"/>
          </p:cNvSpPr>
          <p:nvPr>
            <p:ph type="body" idx="1"/>
          </p:nvPr>
        </p:nvSpPr>
        <p:spPr/>
        <p:txBody>
          <a:bodyPr/>
          <a:lstStyle/>
          <a:p>
            <a:r>
              <a:rPr lang="en-GB" dirty="0"/>
              <a:t>I mean this guy. He’s fallen a LONG way – but he’s also the same guy – he’s still as disruptive but now he’s disrupting things we liked! Kelly Smith and the IEEC hashtag used to take over Twitter for 3 days – not so much any more…</a:t>
            </a:r>
          </a:p>
          <a:p>
            <a:r>
              <a:rPr lang="en-GB" dirty="0"/>
              <a:t>Maybe we need to acknowledge that disruptive behaviour provokes different reactions in different people at different times…</a:t>
            </a:r>
          </a:p>
          <a:p>
            <a:r>
              <a:rPr lang="en-GB" dirty="0"/>
              <a:t>We might also wonder how and why Musk is so disruptive? If you’ve delved into his upbringing it’s hard not to see how adversity has shaped him for better and worse.</a:t>
            </a:r>
          </a:p>
          <a:p>
            <a:r>
              <a:rPr lang="en-GB" dirty="0"/>
              <a:t>There’s an interesting study in multi-medal elite athletes and how they’re different to other ‘good’ athletes – and adversity and trauma play a role in shaping that unrelenting drive – it makes me wonder how much adversity is good adversity? Is there a right level of friction?</a:t>
            </a:r>
          </a:p>
          <a:p>
            <a:endParaRPr lang="en-GB" dirty="0"/>
          </a:p>
        </p:txBody>
      </p:sp>
      <p:sp>
        <p:nvSpPr>
          <p:cNvPr id="4" name="Slide Number Placeholder 3">
            <a:extLst>
              <a:ext uri="{FF2B5EF4-FFF2-40B4-BE49-F238E27FC236}">
                <a16:creationId xmlns:a16="http://schemas.microsoft.com/office/drawing/2014/main" id="{97BBB91C-E4E8-40F8-9C06-C9531BE70DFD}"/>
              </a:ext>
            </a:extLst>
          </p:cNvPr>
          <p:cNvSpPr>
            <a:spLocks noGrp="1"/>
          </p:cNvSpPr>
          <p:nvPr>
            <p:ph type="sldNum" sz="quarter" idx="5"/>
          </p:nvPr>
        </p:nvSpPr>
        <p:spPr/>
        <p:txBody>
          <a:bodyPr/>
          <a:lstStyle/>
          <a:p>
            <a:fld id="{D5939589-3E79-4C82-AA4A-FE78234FAA59}" type="slidenum">
              <a:rPr lang="en-US" smtClean="0"/>
              <a:t>15</a:t>
            </a:fld>
            <a:endParaRPr lang="en-US" dirty="0"/>
          </a:p>
        </p:txBody>
      </p:sp>
    </p:spTree>
    <p:extLst>
      <p:ext uri="{BB962C8B-B14F-4D97-AF65-F5344CB8AC3E}">
        <p14:creationId xmlns:p14="http://schemas.microsoft.com/office/powerpoint/2010/main" val="1007610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3FC9-A464-496E-8819-08EE63966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CAE55-91AA-E57B-E7DA-3F7794CDC0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57AE8-D5F8-6EF1-04B4-691A00D2A01B}"/>
              </a:ext>
            </a:extLst>
          </p:cNvPr>
          <p:cNvSpPr>
            <a:spLocks noGrp="1"/>
          </p:cNvSpPr>
          <p:nvPr>
            <p:ph type="body" idx="1"/>
          </p:nvPr>
        </p:nvSpPr>
        <p:spPr/>
        <p:txBody>
          <a:bodyPr/>
          <a:lstStyle/>
          <a:p>
            <a:r>
              <a:rPr lang="en-GB" dirty="0"/>
              <a:t>And so to the future – but its already here for some of us.</a:t>
            </a:r>
          </a:p>
          <a:p>
            <a:r>
              <a:rPr lang="en-GB" dirty="0"/>
              <a:t>Some of my past might look like the present to some others in this room. Some of my present might look like the past to some of you.</a:t>
            </a:r>
          </a:p>
          <a:p>
            <a:r>
              <a:rPr lang="en-GB" dirty="0"/>
              <a:t>As an NEEA judge for many years I know that many institutions are just building some of things that others of us built 15 years ago – whilst others are moving in directions we might never have predicted.</a:t>
            </a:r>
          </a:p>
        </p:txBody>
      </p:sp>
      <p:sp>
        <p:nvSpPr>
          <p:cNvPr id="4" name="Slide Number Placeholder 3">
            <a:extLst>
              <a:ext uri="{FF2B5EF4-FFF2-40B4-BE49-F238E27FC236}">
                <a16:creationId xmlns:a16="http://schemas.microsoft.com/office/drawing/2014/main" id="{DC49CE94-67C9-8064-8144-76343D41A1C7}"/>
              </a:ext>
            </a:extLst>
          </p:cNvPr>
          <p:cNvSpPr>
            <a:spLocks noGrp="1"/>
          </p:cNvSpPr>
          <p:nvPr>
            <p:ph type="sldNum" sz="quarter" idx="5"/>
          </p:nvPr>
        </p:nvSpPr>
        <p:spPr/>
        <p:txBody>
          <a:bodyPr/>
          <a:lstStyle/>
          <a:p>
            <a:fld id="{D5939589-3E79-4C82-AA4A-FE78234FAA59}" type="slidenum">
              <a:rPr lang="en-US" smtClean="0"/>
              <a:t>16</a:t>
            </a:fld>
            <a:endParaRPr lang="en-US" dirty="0"/>
          </a:p>
        </p:txBody>
      </p:sp>
    </p:spTree>
    <p:extLst>
      <p:ext uri="{BB962C8B-B14F-4D97-AF65-F5344CB8AC3E}">
        <p14:creationId xmlns:p14="http://schemas.microsoft.com/office/powerpoint/2010/main" val="2933111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whilst we can’t predict the future, we might divine some potential futures from the signals we see today:</a:t>
            </a:r>
          </a:p>
          <a:p>
            <a:endParaRPr lang="en-GB" dirty="0"/>
          </a:p>
          <a:p>
            <a:r>
              <a:rPr lang="en-GB" dirty="0"/>
              <a:t>1 – whilst we’ve been trying to make our curriculum more regenerative, because we thought students would respond to that – we’ve actually had pushback – students crowding on commercial projects and spurning the greener options!</a:t>
            </a:r>
          </a:p>
          <a:p>
            <a:r>
              <a:rPr lang="en-GB" dirty="0"/>
              <a:t>The </a:t>
            </a:r>
            <a:r>
              <a:rPr lang="en-GB" dirty="0" err="1"/>
              <a:t>polycrisis</a:t>
            </a:r>
            <a:r>
              <a:rPr lang="en-GB" dirty="0"/>
              <a:t> is overpowering – It’s challenging to choose to Fight, Freezing or Fleeing seem like tempting options!</a:t>
            </a:r>
          </a:p>
          <a:p>
            <a:r>
              <a:rPr lang="en-GB" dirty="0"/>
              <a:t>2 – we’re also getting a handful of students rejecting both ‘hustle culture’, which I personally think is quite wise, but also rejecting the name ‘entrepreneur’ – for a variety of reasons but largely THIS GUY again. They’re ok with much of the process and method, but the association with Musk and Silicon Valley is putting as many off as its attracting.</a:t>
            </a:r>
          </a:p>
        </p:txBody>
      </p:sp>
      <p:sp>
        <p:nvSpPr>
          <p:cNvPr id="4" name="Slide Number Placeholder 3"/>
          <p:cNvSpPr>
            <a:spLocks noGrp="1"/>
          </p:cNvSpPr>
          <p:nvPr>
            <p:ph type="sldNum" sz="quarter" idx="5"/>
          </p:nvPr>
        </p:nvSpPr>
        <p:spPr/>
        <p:txBody>
          <a:bodyPr/>
          <a:lstStyle/>
          <a:p>
            <a:fld id="{D5939589-3E79-4C82-AA4A-FE78234FAA59}" type="slidenum">
              <a:rPr lang="en-US" smtClean="0"/>
              <a:t>17</a:t>
            </a:fld>
            <a:endParaRPr lang="en-US" dirty="0"/>
          </a:p>
        </p:txBody>
      </p:sp>
    </p:spTree>
    <p:extLst>
      <p:ext uri="{BB962C8B-B14F-4D97-AF65-F5344CB8AC3E}">
        <p14:creationId xmlns:p14="http://schemas.microsoft.com/office/powerpoint/2010/main" val="2008703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if we won – what if we became not just mainstream but mandatory – where everyone has to learn it and everyone has to teach it? How do we feel about that?</a:t>
            </a:r>
          </a:p>
          <a:p>
            <a:r>
              <a:rPr lang="en-GB" dirty="0"/>
              <a:t>Or, between students using AI to create the work and us using AI to mark it all we all just go home and have a lie down?</a:t>
            </a:r>
          </a:p>
          <a:p>
            <a:endParaRPr lang="en-GB" dirty="0"/>
          </a:p>
          <a:p>
            <a:r>
              <a:rPr lang="en-GB" dirty="0"/>
              <a:t>More seriously, if students have the world’s knowhow at their fingertips, they’re not coming to us for knowledge any more – they’re coming to us for something else – what is that and are we ready?</a:t>
            </a:r>
          </a:p>
        </p:txBody>
      </p:sp>
      <p:sp>
        <p:nvSpPr>
          <p:cNvPr id="4" name="Slide Number Placeholder 3"/>
          <p:cNvSpPr>
            <a:spLocks noGrp="1"/>
          </p:cNvSpPr>
          <p:nvPr>
            <p:ph type="sldNum" sz="quarter" idx="5"/>
          </p:nvPr>
        </p:nvSpPr>
        <p:spPr/>
        <p:txBody>
          <a:bodyPr/>
          <a:lstStyle/>
          <a:p>
            <a:fld id="{D5939589-3E79-4C82-AA4A-FE78234FAA59}" type="slidenum">
              <a:rPr lang="en-US" smtClean="0"/>
              <a:t>18</a:t>
            </a:fld>
            <a:endParaRPr lang="en-US" dirty="0"/>
          </a:p>
        </p:txBody>
      </p:sp>
    </p:spTree>
    <p:extLst>
      <p:ext uri="{BB962C8B-B14F-4D97-AF65-F5344CB8AC3E}">
        <p14:creationId xmlns:p14="http://schemas.microsoft.com/office/powerpoint/2010/main" val="2500831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5939589-3E79-4C82-AA4A-FE78234FAA59}" type="slidenum">
              <a:rPr lang="en-US" smtClean="0"/>
              <a:t>20</a:t>
            </a:fld>
            <a:endParaRPr lang="en-US" dirty="0"/>
          </a:p>
        </p:txBody>
      </p:sp>
    </p:spTree>
    <p:extLst>
      <p:ext uri="{BB962C8B-B14F-4D97-AF65-F5344CB8AC3E}">
        <p14:creationId xmlns:p14="http://schemas.microsoft.com/office/powerpoint/2010/main" val="632729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do the bit in the middle – it’s uncertain and ambiguous – we’re radical for H1 and not radical enough for H3 – we can get captured by H1!</a:t>
            </a:r>
          </a:p>
          <a:p>
            <a:r>
              <a:rPr lang="en-GB" dirty="0"/>
              <a:t>I think there is a very human role for us in being there WITH our students through this uncertain space.</a:t>
            </a:r>
          </a:p>
        </p:txBody>
      </p:sp>
      <p:sp>
        <p:nvSpPr>
          <p:cNvPr id="4" name="Slide Number Placeholder 3"/>
          <p:cNvSpPr>
            <a:spLocks noGrp="1"/>
          </p:cNvSpPr>
          <p:nvPr>
            <p:ph type="sldNum" sz="quarter" idx="5"/>
          </p:nvPr>
        </p:nvSpPr>
        <p:spPr/>
        <p:txBody>
          <a:bodyPr/>
          <a:lstStyle/>
          <a:p>
            <a:fld id="{D5939589-3E79-4C82-AA4A-FE78234FAA59}" type="slidenum">
              <a:rPr lang="en-US" smtClean="0"/>
              <a:t>21</a:t>
            </a:fld>
            <a:endParaRPr lang="en-US" dirty="0"/>
          </a:p>
        </p:txBody>
      </p:sp>
    </p:spTree>
    <p:extLst>
      <p:ext uri="{BB962C8B-B14F-4D97-AF65-F5344CB8AC3E}">
        <p14:creationId xmlns:p14="http://schemas.microsoft.com/office/powerpoint/2010/main" val="144409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7345-8211-0B2F-370A-BACC416E3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E52A6-3045-3A07-ADEB-A09B7A406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0CD60E-ACBA-5CBA-F1CC-7C71053D94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70230F-D6CC-692C-DE7D-A6E082C27A7F}"/>
              </a:ext>
            </a:extLst>
          </p:cNvPr>
          <p:cNvSpPr>
            <a:spLocks noGrp="1"/>
          </p:cNvSpPr>
          <p:nvPr>
            <p:ph type="sldNum" sz="quarter" idx="5"/>
          </p:nvPr>
        </p:nvSpPr>
        <p:spPr/>
        <p:txBody>
          <a:bodyPr/>
          <a:lstStyle/>
          <a:p>
            <a:fld id="{D5939589-3E79-4C82-AA4A-FE78234FAA59}" type="slidenum">
              <a:rPr lang="en-US" smtClean="0"/>
              <a:t>22</a:t>
            </a:fld>
            <a:endParaRPr lang="en-US" dirty="0"/>
          </a:p>
        </p:txBody>
      </p:sp>
    </p:spTree>
    <p:extLst>
      <p:ext uri="{BB962C8B-B14F-4D97-AF65-F5344CB8AC3E}">
        <p14:creationId xmlns:p14="http://schemas.microsoft.com/office/powerpoint/2010/main" val="3438764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175B2-8E82-A520-FBEC-D4EC84AF2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76DA30-2395-436B-186D-9F8DD432A1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1D428-C444-F29D-8B58-4713C0ADBAE7}"/>
              </a:ext>
            </a:extLst>
          </p:cNvPr>
          <p:cNvSpPr>
            <a:spLocks noGrp="1"/>
          </p:cNvSpPr>
          <p:nvPr>
            <p:ph type="body" idx="1"/>
          </p:nvPr>
        </p:nvSpPr>
        <p:spPr/>
        <p:txBody>
          <a:bodyPr/>
          <a:lstStyle/>
          <a:p>
            <a:r>
              <a:rPr lang="en-GB" dirty="0"/>
              <a:t>Like it or not, we are setting examples to our students about how to approach the future – about how to deal with uncertainty and ambiguity. We have to offer HOPE.</a:t>
            </a:r>
          </a:p>
          <a:p>
            <a:endParaRPr lang="en-GB" dirty="0"/>
          </a:p>
          <a:p>
            <a:r>
              <a:rPr lang="en-GB" dirty="0"/>
              <a:t>So as we grapple with disruption we have a chance to integrate this into our teaching and coaching.</a:t>
            </a:r>
          </a:p>
          <a:p>
            <a:endParaRPr lang="en-GB" dirty="0"/>
          </a:p>
          <a:p>
            <a:r>
              <a:rPr lang="en-GB" dirty="0"/>
              <a:t>Our solutions might be clumsy, they might be iterative, they might fail – so lets make them quick and cheap!</a:t>
            </a:r>
          </a:p>
        </p:txBody>
      </p:sp>
      <p:sp>
        <p:nvSpPr>
          <p:cNvPr id="4" name="Slide Number Placeholder 3">
            <a:extLst>
              <a:ext uri="{FF2B5EF4-FFF2-40B4-BE49-F238E27FC236}">
                <a16:creationId xmlns:a16="http://schemas.microsoft.com/office/drawing/2014/main" id="{C8FF7123-E1D2-25A5-A8FC-F15024201430}"/>
              </a:ext>
            </a:extLst>
          </p:cNvPr>
          <p:cNvSpPr>
            <a:spLocks noGrp="1"/>
          </p:cNvSpPr>
          <p:nvPr>
            <p:ph type="sldNum" sz="quarter" idx="5"/>
          </p:nvPr>
        </p:nvSpPr>
        <p:spPr/>
        <p:txBody>
          <a:bodyPr/>
          <a:lstStyle/>
          <a:p>
            <a:fld id="{D5939589-3E79-4C82-AA4A-FE78234FAA59}" type="slidenum">
              <a:rPr lang="en-US" smtClean="0"/>
              <a:t>24</a:t>
            </a:fld>
            <a:endParaRPr lang="en-US" dirty="0"/>
          </a:p>
        </p:txBody>
      </p:sp>
    </p:spTree>
    <p:extLst>
      <p:ext uri="{BB962C8B-B14F-4D97-AF65-F5344CB8AC3E}">
        <p14:creationId xmlns:p14="http://schemas.microsoft.com/office/powerpoint/2010/main" val="2524703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1E760-16DD-7DD6-51C6-0A9E792650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143F1-70BC-92E9-2585-BDD9D363A3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41EB5-FE2C-BF32-8844-A974CE51D417}"/>
              </a:ext>
            </a:extLst>
          </p:cNvPr>
          <p:cNvSpPr>
            <a:spLocks noGrp="1"/>
          </p:cNvSpPr>
          <p:nvPr>
            <p:ph type="body" idx="1"/>
          </p:nvPr>
        </p:nvSpPr>
        <p:spPr/>
        <p:txBody>
          <a:bodyPr/>
          <a:lstStyle/>
          <a:p>
            <a:endParaRPr lang="en-GB" dirty="0"/>
          </a:p>
          <a:p>
            <a:r>
              <a:rPr lang="en-GB" dirty="0"/>
              <a:t>I think this is our emergent challenge – not just teaching entrepreneurial, enterprising, methods – but providing HOPE - a deeper, resonant, regenerative, purposeful means to judge where, when, and how to act entrepreneurially, and maybe when not to.</a:t>
            </a:r>
          </a:p>
        </p:txBody>
      </p:sp>
      <p:sp>
        <p:nvSpPr>
          <p:cNvPr id="4" name="Slide Number Placeholder 3">
            <a:extLst>
              <a:ext uri="{FF2B5EF4-FFF2-40B4-BE49-F238E27FC236}">
                <a16:creationId xmlns:a16="http://schemas.microsoft.com/office/drawing/2014/main" id="{389538F1-6A3A-1B5F-006B-AF0DD6667F93}"/>
              </a:ext>
            </a:extLst>
          </p:cNvPr>
          <p:cNvSpPr>
            <a:spLocks noGrp="1"/>
          </p:cNvSpPr>
          <p:nvPr>
            <p:ph type="sldNum" sz="quarter" idx="5"/>
          </p:nvPr>
        </p:nvSpPr>
        <p:spPr/>
        <p:txBody>
          <a:bodyPr/>
          <a:lstStyle/>
          <a:p>
            <a:fld id="{D5939589-3E79-4C82-AA4A-FE78234FAA59}" type="slidenum">
              <a:rPr lang="en-US" smtClean="0"/>
              <a:t>25</a:t>
            </a:fld>
            <a:endParaRPr lang="en-US" dirty="0"/>
          </a:p>
        </p:txBody>
      </p:sp>
    </p:spTree>
    <p:extLst>
      <p:ext uri="{BB962C8B-B14F-4D97-AF65-F5344CB8AC3E}">
        <p14:creationId xmlns:p14="http://schemas.microsoft.com/office/powerpoint/2010/main" val="4011766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249E6-8115-05FC-0A8D-114B674D5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2FC9B-BBC4-CC32-3B69-24906073E6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E980A-5D62-9AAD-67BB-501F00C8EEB6}"/>
              </a:ext>
            </a:extLst>
          </p:cNvPr>
          <p:cNvSpPr>
            <a:spLocks noGrp="1"/>
          </p:cNvSpPr>
          <p:nvPr>
            <p:ph type="body" idx="1"/>
          </p:nvPr>
        </p:nvSpPr>
        <p:spPr/>
        <p:txBody>
          <a:bodyPr/>
          <a:lstStyle/>
          <a:p>
            <a:r>
              <a:rPr lang="en-GB" dirty="0"/>
              <a:t>I always liked the RSA’s mantra of “think like a system, act like an entrepreneur”.</a:t>
            </a:r>
          </a:p>
          <a:p>
            <a:endParaRPr lang="en-GB" dirty="0"/>
          </a:p>
          <a:p>
            <a:r>
              <a:rPr lang="en-GB" dirty="0"/>
              <a:t>If you’re teaching systems thinking, design thinking, futures then you’re helping students to understand what is happening now and in the future – you’re helping them find places to get leverage on all kinds of challenges. You’re helping them engage with complexity and uncertainty and finds ways to navigate and anticipate.</a:t>
            </a:r>
          </a:p>
          <a:p>
            <a:endParaRPr lang="en-GB" dirty="0"/>
          </a:p>
          <a:p>
            <a:r>
              <a:rPr lang="en-GB" dirty="0"/>
              <a:t>If you’re teaching effectuation, problem solving, value creation then you’re helping them develop the competence and confidence to act.</a:t>
            </a:r>
          </a:p>
          <a:p>
            <a:endParaRPr lang="en-GB" dirty="0"/>
          </a:p>
          <a:p>
            <a:r>
              <a:rPr lang="en-GB" dirty="0"/>
              <a:t>If you’re helping them tackle the issues that they care about, if you’re helping them reach their aspirations and how to start their ideas up then you’re offering autonomy, mastery, and purpose – all of which will resonate. </a:t>
            </a:r>
          </a:p>
        </p:txBody>
      </p:sp>
      <p:sp>
        <p:nvSpPr>
          <p:cNvPr id="4" name="Slide Number Placeholder 3">
            <a:extLst>
              <a:ext uri="{FF2B5EF4-FFF2-40B4-BE49-F238E27FC236}">
                <a16:creationId xmlns:a16="http://schemas.microsoft.com/office/drawing/2014/main" id="{221B5F9C-DF71-9F9E-F935-DCDF8041BE71}"/>
              </a:ext>
            </a:extLst>
          </p:cNvPr>
          <p:cNvSpPr>
            <a:spLocks noGrp="1"/>
          </p:cNvSpPr>
          <p:nvPr>
            <p:ph type="sldNum" sz="quarter" idx="5"/>
          </p:nvPr>
        </p:nvSpPr>
        <p:spPr/>
        <p:txBody>
          <a:bodyPr/>
          <a:lstStyle/>
          <a:p>
            <a:fld id="{D5939589-3E79-4C82-AA4A-FE78234FAA59}" type="slidenum">
              <a:rPr lang="en-US" smtClean="0"/>
              <a:t>26</a:t>
            </a:fld>
            <a:endParaRPr lang="en-US" dirty="0"/>
          </a:p>
        </p:txBody>
      </p:sp>
    </p:spTree>
    <p:extLst>
      <p:ext uri="{BB962C8B-B14F-4D97-AF65-F5344CB8AC3E}">
        <p14:creationId xmlns:p14="http://schemas.microsoft.com/office/powerpoint/2010/main" val="3347413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0B3E2-ACD4-6513-8E04-B1433DDC1C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25D193-4FD0-2CCA-574F-0CE9892986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B050E-A072-EB19-038C-1ECC2AD7EAFF}"/>
              </a:ext>
            </a:extLst>
          </p:cNvPr>
          <p:cNvSpPr>
            <a:spLocks noGrp="1"/>
          </p:cNvSpPr>
          <p:nvPr>
            <p:ph type="body" idx="1"/>
          </p:nvPr>
        </p:nvSpPr>
        <p:spPr/>
        <p:txBody>
          <a:bodyPr/>
          <a:lstStyle/>
          <a:p>
            <a:r>
              <a:rPr lang="en-GB" dirty="0"/>
              <a:t>When we’re exploring the future and developing new technologies and methodologies we should spare a thought about why and what happens afterwards. Maybe some of the broken things littering silicon valley should not have been broken in the pursuit of profit.</a:t>
            </a:r>
          </a:p>
          <a:p>
            <a:r>
              <a:rPr lang="en-GB" dirty="0"/>
              <a:t>I’ve found this question useful for teaching – what does success in your degree look like? How will you judge the success of this proposed venture? And in my coaching and accelerator work – why is this idea worth making sacrifices for? What type and scale of gain is worth what type and scale of sacrifice?</a:t>
            </a:r>
          </a:p>
        </p:txBody>
      </p:sp>
      <p:sp>
        <p:nvSpPr>
          <p:cNvPr id="4" name="Slide Number Placeholder 3">
            <a:extLst>
              <a:ext uri="{FF2B5EF4-FFF2-40B4-BE49-F238E27FC236}">
                <a16:creationId xmlns:a16="http://schemas.microsoft.com/office/drawing/2014/main" id="{733F5644-A634-0F71-74B7-744894B7BA77}"/>
              </a:ext>
            </a:extLst>
          </p:cNvPr>
          <p:cNvSpPr>
            <a:spLocks noGrp="1"/>
          </p:cNvSpPr>
          <p:nvPr>
            <p:ph type="sldNum" sz="quarter" idx="5"/>
          </p:nvPr>
        </p:nvSpPr>
        <p:spPr/>
        <p:txBody>
          <a:bodyPr/>
          <a:lstStyle/>
          <a:p>
            <a:fld id="{D5939589-3E79-4C82-AA4A-FE78234FAA59}" type="slidenum">
              <a:rPr lang="en-US" smtClean="0"/>
              <a:t>27</a:t>
            </a:fld>
            <a:endParaRPr lang="en-US" dirty="0"/>
          </a:p>
        </p:txBody>
      </p:sp>
    </p:spTree>
    <p:extLst>
      <p:ext uri="{BB962C8B-B14F-4D97-AF65-F5344CB8AC3E}">
        <p14:creationId xmlns:p14="http://schemas.microsoft.com/office/powerpoint/2010/main" val="1138385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8783B-2763-2224-7D65-B2EE80A11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77BDA-6D40-774C-A45B-133C19B9BE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885B3-F98F-46B4-6621-753E8E002E07}"/>
              </a:ext>
            </a:extLst>
          </p:cNvPr>
          <p:cNvSpPr>
            <a:spLocks noGrp="1"/>
          </p:cNvSpPr>
          <p:nvPr>
            <p:ph type="body" idx="1"/>
          </p:nvPr>
        </p:nvSpPr>
        <p:spPr/>
        <p:txBody>
          <a:bodyPr/>
          <a:lstStyle/>
          <a:p>
            <a:r>
              <a:rPr lang="en-GB" dirty="0"/>
              <a:t>Credit to Robert Poynton’s “Do Improvise” for this one – it’s a response to feedback, to failure, to disruption. Everything that happens is an offer – to stop, to continue, to change course. We might not always be grateful but do you want to dig in, entrench, and fight against change, or find ways to evolve, however reluctantly?</a:t>
            </a:r>
          </a:p>
        </p:txBody>
      </p:sp>
      <p:sp>
        <p:nvSpPr>
          <p:cNvPr id="4" name="Slide Number Placeholder 3">
            <a:extLst>
              <a:ext uri="{FF2B5EF4-FFF2-40B4-BE49-F238E27FC236}">
                <a16:creationId xmlns:a16="http://schemas.microsoft.com/office/drawing/2014/main" id="{0E3959C5-D9D5-14BE-D594-57C0FFA30C3D}"/>
              </a:ext>
            </a:extLst>
          </p:cNvPr>
          <p:cNvSpPr>
            <a:spLocks noGrp="1"/>
          </p:cNvSpPr>
          <p:nvPr>
            <p:ph type="sldNum" sz="quarter" idx="5"/>
          </p:nvPr>
        </p:nvSpPr>
        <p:spPr/>
        <p:txBody>
          <a:bodyPr/>
          <a:lstStyle/>
          <a:p>
            <a:fld id="{D5939589-3E79-4C82-AA4A-FE78234FAA59}" type="slidenum">
              <a:rPr lang="en-US" smtClean="0"/>
              <a:t>28</a:t>
            </a:fld>
            <a:endParaRPr lang="en-US" dirty="0"/>
          </a:p>
        </p:txBody>
      </p:sp>
    </p:spTree>
    <p:extLst>
      <p:ext uri="{BB962C8B-B14F-4D97-AF65-F5344CB8AC3E}">
        <p14:creationId xmlns:p14="http://schemas.microsoft.com/office/powerpoint/2010/main" val="181396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A2AB-8F04-0C79-7275-9C78639CD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F0D01-F85F-5A4C-274A-C72AFBD0F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D875C-AE23-A986-34C2-0975B404826D}"/>
              </a:ext>
            </a:extLst>
          </p:cNvPr>
          <p:cNvSpPr>
            <a:spLocks noGrp="1"/>
          </p:cNvSpPr>
          <p:nvPr>
            <p:ph type="body" idx="1"/>
          </p:nvPr>
        </p:nvSpPr>
        <p:spPr/>
        <p:txBody>
          <a:bodyPr/>
          <a:lstStyle/>
          <a:p>
            <a:r>
              <a:rPr lang="en-GB" dirty="0"/>
              <a:t>So, here it is, my offering to you in the teeth of disruption.</a:t>
            </a:r>
          </a:p>
          <a:p>
            <a:r>
              <a:rPr lang="en-GB" dirty="0"/>
              <a:t>Experiences can be positive or negative, usually a little of both. But that’s not the final grade. Its how you React that really changes how we might grade the outcome. </a:t>
            </a:r>
          </a:p>
          <a:p>
            <a:r>
              <a:rPr lang="en-GB" dirty="0"/>
              <a:t>If as an educator I can equip, enable, and empower my students to respond flexibility, to widen their range of reactions, then I can help them achieve better outcomes. We are uniquely equipped to have the ways and means to do this.</a:t>
            </a:r>
          </a:p>
          <a:p>
            <a:endParaRPr lang="en-GB" dirty="0"/>
          </a:p>
          <a:p>
            <a:r>
              <a:rPr lang="en-GB" dirty="0"/>
              <a:t>So if you haven’t enjoyed the experience of this talk you can still turn it around by reacting positively!</a:t>
            </a:r>
          </a:p>
        </p:txBody>
      </p:sp>
      <p:sp>
        <p:nvSpPr>
          <p:cNvPr id="4" name="Slide Number Placeholder 3">
            <a:extLst>
              <a:ext uri="{FF2B5EF4-FFF2-40B4-BE49-F238E27FC236}">
                <a16:creationId xmlns:a16="http://schemas.microsoft.com/office/drawing/2014/main" id="{74A46203-D528-C6F9-3D8A-0EEC7EB7C0B9}"/>
              </a:ext>
            </a:extLst>
          </p:cNvPr>
          <p:cNvSpPr>
            <a:spLocks noGrp="1"/>
          </p:cNvSpPr>
          <p:nvPr>
            <p:ph type="sldNum" sz="quarter" idx="5"/>
          </p:nvPr>
        </p:nvSpPr>
        <p:spPr/>
        <p:txBody>
          <a:bodyPr/>
          <a:lstStyle/>
          <a:p>
            <a:fld id="{D5939589-3E79-4C82-AA4A-FE78234FAA59}" type="slidenum">
              <a:rPr lang="en-US" smtClean="0"/>
              <a:t>29</a:t>
            </a:fld>
            <a:endParaRPr lang="en-US" dirty="0"/>
          </a:p>
        </p:txBody>
      </p:sp>
    </p:spTree>
    <p:extLst>
      <p:ext uri="{BB962C8B-B14F-4D97-AF65-F5344CB8AC3E}">
        <p14:creationId xmlns:p14="http://schemas.microsoft.com/office/powerpoint/2010/main" val="33773775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50CAA-30E1-B182-C421-98FC5443B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C89DE-D08F-415B-325B-B4A41E746B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15027-606C-E37E-41A8-17A43C0C1C5B}"/>
              </a:ext>
            </a:extLst>
          </p:cNvPr>
          <p:cNvSpPr>
            <a:spLocks noGrp="1"/>
          </p:cNvSpPr>
          <p:nvPr>
            <p:ph type="body" idx="1"/>
          </p:nvPr>
        </p:nvSpPr>
        <p:spPr/>
        <p:txBody>
          <a:bodyPr/>
          <a:lstStyle/>
          <a:p>
            <a:r>
              <a:rPr lang="en-GB" dirty="0"/>
              <a:t>Not just bare facts, but possibilities, hope.</a:t>
            </a:r>
          </a:p>
        </p:txBody>
      </p:sp>
      <p:sp>
        <p:nvSpPr>
          <p:cNvPr id="4" name="Slide Number Placeholder 3">
            <a:extLst>
              <a:ext uri="{FF2B5EF4-FFF2-40B4-BE49-F238E27FC236}">
                <a16:creationId xmlns:a16="http://schemas.microsoft.com/office/drawing/2014/main" id="{EB8D1AC6-7878-8DDC-C74A-8FA722340C40}"/>
              </a:ext>
            </a:extLst>
          </p:cNvPr>
          <p:cNvSpPr>
            <a:spLocks noGrp="1"/>
          </p:cNvSpPr>
          <p:nvPr>
            <p:ph type="sldNum" sz="quarter" idx="5"/>
          </p:nvPr>
        </p:nvSpPr>
        <p:spPr/>
        <p:txBody>
          <a:bodyPr/>
          <a:lstStyle/>
          <a:p>
            <a:fld id="{D5939589-3E79-4C82-AA4A-FE78234FAA59}" type="slidenum">
              <a:rPr lang="en-US" smtClean="0"/>
              <a:t>30</a:t>
            </a:fld>
            <a:endParaRPr lang="en-US" dirty="0"/>
          </a:p>
        </p:txBody>
      </p:sp>
    </p:spTree>
    <p:extLst>
      <p:ext uri="{BB962C8B-B14F-4D97-AF65-F5344CB8AC3E}">
        <p14:creationId xmlns:p14="http://schemas.microsoft.com/office/powerpoint/2010/main" val="655012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5"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2837183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29252"/>
            <a:ext cx="10515600" cy="823992"/>
          </a:xfrm>
        </p:spPr>
        <p:txBody>
          <a:bodyPr/>
          <a:lstStyle>
            <a:lvl1pPr>
              <a:defRPr sz="320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Content Placeholder 2"/>
          <p:cNvSpPr>
            <a:spLocks noGrp="1"/>
          </p:cNvSpPr>
          <p:nvPr>
            <p:ph idx="1"/>
          </p:nvPr>
        </p:nvSpPr>
        <p:spPr>
          <a:xfrm>
            <a:off x="838200" y="1611995"/>
            <a:ext cx="10515600" cy="4564968"/>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atin typeface="Arial" panose="020B0604020202020204" pitchFamily="34" charset="0"/>
                <a:cs typeface="Arial" panose="020B0604020202020204" pitchFamily="34" charset="0"/>
              </a:defRPr>
            </a:lvl1pPr>
          </a:lstStyle>
          <a:p>
            <a:pPr lvl="0"/>
            <a:r>
              <a:rPr lang="en-US"/>
              <a:t>Reference:</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2503445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71699" y="1110970"/>
            <a:ext cx="9144000" cy="1903613"/>
          </a:xfrm>
        </p:spPr>
        <p:txBody>
          <a:bodyPr anchor="t"/>
          <a:lstStyle>
            <a:lvl1pPr algn="r">
              <a:defRPr sz="6000">
                <a:solidFill>
                  <a:schemeClr val="bg1"/>
                </a:solidFill>
              </a:defRPr>
            </a:lvl1pPr>
          </a:lstStyle>
          <a:p>
            <a:r>
              <a:rPr lang="en-US"/>
              <a:t>Title</a:t>
            </a:r>
          </a:p>
        </p:txBody>
      </p:sp>
      <p:sp>
        <p:nvSpPr>
          <p:cNvPr id="3" name="Subtitle 2"/>
          <p:cNvSpPr>
            <a:spLocks noGrp="1"/>
          </p:cNvSpPr>
          <p:nvPr>
            <p:ph type="subTitle" idx="1" hasCustomPrompt="1"/>
          </p:nvPr>
        </p:nvSpPr>
        <p:spPr>
          <a:xfrm>
            <a:off x="2171699" y="3233057"/>
            <a:ext cx="9144000" cy="1661605"/>
          </a:xfrm>
        </p:spPr>
        <p:txBody>
          <a:bodyPr>
            <a:normAutofit/>
          </a:bodyPr>
          <a:lstStyle>
            <a:lvl1pPr marL="0" indent="0" algn="r">
              <a:buNone/>
              <a:defRPr sz="32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7" name="Shape 66" descr="sun-bristol.png"/>
          <p:cNvPicPr preferRelativeResize="0"/>
          <p:nvPr userDrawn="1"/>
        </p:nvPicPr>
        <p:blipFill>
          <a:blip r:embed="rId2">
            <a:alphaModFix amt="50000"/>
          </a:blip>
          <a:stretch>
            <a:fillRect/>
          </a:stretch>
        </p:blipFill>
        <p:spPr>
          <a:xfrm>
            <a:off x="0" y="2723407"/>
            <a:ext cx="4001800" cy="4167251"/>
          </a:xfrm>
          <a:prstGeom prst="rect">
            <a:avLst/>
          </a:prstGeom>
          <a:noFill/>
          <a:ln>
            <a:noFill/>
          </a:ln>
        </p:spPr>
      </p:pic>
      <p:pic>
        <p:nvPicPr>
          <p:cNvPr id="10" name="Shape 67" descr="bristol-white.png"/>
          <p:cNvPicPr preferRelativeResize="0"/>
          <p:nvPr userDrawn="1"/>
        </p:nvPicPr>
        <p:blipFill>
          <a:blip r:embed="rId3">
            <a:alphaModFix/>
          </a:blip>
          <a:stretch>
            <a:fillRect/>
          </a:stretch>
        </p:blipFill>
        <p:spPr>
          <a:xfrm>
            <a:off x="9990050" y="5653839"/>
            <a:ext cx="1307703" cy="379141"/>
          </a:xfrm>
          <a:prstGeom prst="rect">
            <a:avLst/>
          </a:prstGeom>
          <a:noFill/>
          <a:ln>
            <a:noFill/>
          </a:ln>
        </p:spPr>
      </p:pic>
      <p:sp>
        <p:nvSpPr>
          <p:cNvPr id="11" name="TextBox 10"/>
          <p:cNvSpPr txBox="1"/>
          <p:nvPr userDrawn="1"/>
        </p:nvSpPr>
        <p:spPr>
          <a:xfrm>
            <a:off x="9909314" y="6032980"/>
            <a:ext cx="1640664" cy="437043"/>
          </a:xfrm>
          <a:prstGeom prst="rect">
            <a:avLst/>
          </a:prstGeom>
          <a:noFill/>
        </p:spPr>
        <p:txBody>
          <a:bodyPr wrap="square" rtlCol="0">
            <a:spAutoFit/>
          </a:bodyPr>
          <a:lstStyle/>
          <a:p>
            <a:r>
              <a:rPr lang="en-US" sz="1120" b="0" i="0">
                <a:solidFill>
                  <a:schemeClr val="bg1"/>
                </a:solidFill>
                <a:latin typeface="Helvetica Neue Light" charset="0"/>
                <a:ea typeface="Helvetica Neue Light" charset="0"/>
                <a:cs typeface="Helvetica Neue Light" charset="0"/>
              </a:rPr>
              <a:t>Centre for Innovation</a:t>
            </a:r>
          </a:p>
          <a:p>
            <a:r>
              <a:rPr lang="en-US" sz="1120" b="0" i="0" spc="50" baseline="0">
                <a:solidFill>
                  <a:schemeClr val="bg1"/>
                </a:solidFill>
                <a:latin typeface="Helvetica Neue Light" charset="0"/>
                <a:ea typeface="Helvetica Neue Light" charset="0"/>
                <a:cs typeface="Helvetica Neue Light" charset="0"/>
              </a:rPr>
              <a:t>&amp; Entrepreneurship</a:t>
            </a:r>
          </a:p>
        </p:txBody>
      </p:sp>
    </p:spTree>
    <p:extLst>
      <p:ext uri="{BB962C8B-B14F-4D97-AF65-F5344CB8AC3E}">
        <p14:creationId xmlns:p14="http://schemas.microsoft.com/office/powerpoint/2010/main" val="1839950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29252"/>
            <a:ext cx="10515600" cy="823992"/>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838200" y="1611995"/>
            <a:ext cx="10515600" cy="4564968"/>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3791904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10" name="Title 1"/>
          <p:cNvSpPr>
            <a:spLocks noGrp="1"/>
          </p:cNvSpPr>
          <p:nvPr>
            <p:ph type="title"/>
          </p:nvPr>
        </p:nvSpPr>
        <p:spPr>
          <a:xfrm>
            <a:off x="838200" y="629252"/>
            <a:ext cx="10515600" cy="823992"/>
          </a:xfrm>
        </p:spPr>
        <p:txBody>
          <a:bodyPr>
            <a:normAutofit/>
          </a:bodyPr>
          <a:lstStyle>
            <a:lvl1pPr>
              <a:defRPr sz="3200"/>
            </a:lvl1pPr>
          </a:lstStyle>
          <a:p>
            <a:r>
              <a:rPr lang="en-US"/>
              <a:t>Click to edit Master title style</a:t>
            </a:r>
          </a:p>
        </p:txBody>
      </p:sp>
      <p:sp>
        <p:nvSpPr>
          <p:cNvPr id="11"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2228813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11" name="Title 1"/>
          <p:cNvSpPr>
            <a:spLocks noGrp="1"/>
          </p:cNvSpPr>
          <p:nvPr>
            <p:ph type="title"/>
          </p:nvPr>
        </p:nvSpPr>
        <p:spPr>
          <a:xfrm>
            <a:off x="838200" y="629252"/>
            <a:ext cx="10515600" cy="823992"/>
          </a:xfrm>
        </p:spPr>
        <p:txBody>
          <a:bodyPr>
            <a:normAutofit/>
          </a:bodyPr>
          <a:lstStyle>
            <a:lvl1pPr>
              <a:defRPr sz="3200"/>
            </a:lvl1pPr>
          </a:lstStyle>
          <a:p>
            <a:r>
              <a:rPr lang="en-US"/>
              <a:t>Click to edit Master title style</a:t>
            </a:r>
          </a:p>
        </p:txBody>
      </p:sp>
      <p:sp>
        <p:nvSpPr>
          <p:cNvPr id="12"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116607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36813"/>
            <a:ext cx="10515600" cy="5437415"/>
          </a:xfrm>
        </p:spPr>
        <p:txBody>
          <a:bodyPr>
            <a:normAutofit/>
          </a:bodyPr>
          <a:lstStyle>
            <a:lvl1pPr>
              <a:defRPr sz="4400"/>
            </a:lvl1pPr>
          </a:lstStyle>
          <a:p>
            <a:r>
              <a:rPr lang="en-US"/>
              <a:t>Click to edit Master title style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7"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26434746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19424413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27735661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3"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
        <p:nvSpPr>
          <p:cNvPr id="10"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2415039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ull 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12192000" cy="6857999"/>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screen image slide</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3"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
        <p:nvSpPr>
          <p:cNvPr id="10"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2845213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29252"/>
            <a:ext cx="10515600" cy="823992"/>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838200" y="1611995"/>
            <a:ext cx="10515600" cy="4564968"/>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34979485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10" name="Title 1"/>
          <p:cNvSpPr>
            <a:spLocks noGrp="1"/>
          </p:cNvSpPr>
          <p:nvPr>
            <p:ph type="title"/>
          </p:nvPr>
        </p:nvSpPr>
        <p:spPr>
          <a:xfrm>
            <a:off x="838200" y="629252"/>
            <a:ext cx="10515600" cy="823992"/>
          </a:xfrm>
        </p:spPr>
        <p:txBody>
          <a:bodyPr>
            <a:normAutofit/>
          </a:bodyPr>
          <a:lstStyle>
            <a:lvl1pPr>
              <a:defRPr sz="3200"/>
            </a:lvl1pPr>
          </a:lstStyle>
          <a:p>
            <a:r>
              <a:rPr lang="en-US"/>
              <a:t>Click to edit Master title style</a:t>
            </a:r>
          </a:p>
        </p:txBody>
      </p:sp>
      <p:sp>
        <p:nvSpPr>
          <p:cNvPr id="11"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14752185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ison">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11" name="Title 1"/>
          <p:cNvSpPr>
            <a:spLocks noGrp="1"/>
          </p:cNvSpPr>
          <p:nvPr>
            <p:ph type="title"/>
          </p:nvPr>
        </p:nvSpPr>
        <p:spPr>
          <a:xfrm>
            <a:off x="838200" y="629252"/>
            <a:ext cx="10515600" cy="823992"/>
          </a:xfrm>
        </p:spPr>
        <p:txBody>
          <a:bodyPr>
            <a:normAutofit/>
          </a:bodyPr>
          <a:lstStyle>
            <a:lvl1pPr>
              <a:defRPr sz="3200"/>
            </a:lvl1pPr>
          </a:lstStyle>
          <a:p>
            <a:r>
              <a:rPr lang="en-US"/>
              <a:t>Click to edit Master title style</a:t>
            </a:r>
          </a:p>
        </p:txBody>
      </p:sp>
      <p:sp>
        <p:nvSpPr>
          <p:cNvPr id="12"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1616962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36813"/>
            <a:ext cx="10515600" cy="5437415"/>
          </a:xfrm>
        </p:spPr>
        <p:txBody>
          <a:bodyPr>
            <a:normAutofit/>
          </a:bodyPr>
          <a:lstStyle>
            <a:lvl1pPr>
              <a:defRPr sz="4400"/>
            </a:lvl1pPr>
          </a:lstStyle>
          <a:p>
            <a:r>
              <a:rPr lang="en-US"/>
              <a:t>Click to edit Master title style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7"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31546134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5"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24249021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30003002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3"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
        <p:nvSpPr>
          <p:cNvPr id="10"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24205760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Full Picture with Caption">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12192000" cy="6857999"/>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screen image slide</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3"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
        <p:nvSpPr>
          <p:cNvPr id="10"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17994058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BEB9A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29252"/>
            <a:ext cx="10515600" cy="823992"/>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838200" y="1611995"/>
            <a:ext cx="10515600" cy="4564968"/>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19563120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rgbClr val="BEB9A6"/>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10" name="Title 1"/>
          <p:cNvSpPr>
            <a:spLocks noGrp="1"/>
          </p:cNvSpPr>
          <p:nvPr>
            <p:ph type="title"/>
          </p:nvPr>
        </p:nvSpPr>
        <p:spPr>
          <a:xfrm>
            <a:off x="838200" y="629252"/>
            <a:ext cx="10515600" cy="823992"/>
          </a:xfrm>
        </p:spPr>
        <p:txBody>
          <a:bodyPr>
            <a:normAutofit/>
          </a:bodyPr>
          <a:lstStyle>
            <a:lvl1pPr>
              <a:defRPr sz="3200"/>
            </a:lvl1pPr>
          </a:lstStyle>
          <a:p>
            <a:r>
              <a:rPr lang="en-US"/>
              <a:t>Click to edit Master title style</a:t>
            </a:r>
          </a:p>
        </p:txBody>
      </p:sp>
      <p:sp>
        <p:nvSpPr>
          <p:cNvPr id="11"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4710661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omparison">
    <p:bg>
      <p:bgPr>
        <a:solidFill>
          <a:srgbClr val="BEB9A6"/>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11" name="Title 1"/>
          <p:cNvSpPr>
            <a:spLocks noGrp="1"/>
          </p:cNvSpPr>
          <p:nvPr>
            <p:ph type="title"/>
          </p:nvPr>
        </p:nvSpPr>
        <p:spPr>
          <a:xfrm>
            <a:off x="838200" y="629252"/>
            <a:ext cx="10515600" cy="823992"/>
          </a:xfrm>
        </p:spPr>
        <p:txBody>
          <a:bodyPr>
            <a:normAutofit/>
          </a:bodyPr>
          <a:lstStyle>
            <a:lvl1pPr>
              <a:defRPr sz="3200"/>
            </a:lvl1pPr>
          </a:lstStyle>
          <a:p>
            <a:r>
              <a:rPr lang="en-US"/>
              <a:t>Click to edit Master title style</a:t>
            </a:r>
          </a:p>
        </p:txBody>
      </p:sp>
      <p:sp>
        <p:nvSpPr>
          <p:cNvPr id="12"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11823566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rgbClr val="BEB9A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36813"/>
            <a:ext cx="10515600" cy="5437415"/>
          </a:xfrm>
        </p:spPr>
        <p:txBody>
          <a:bodyPr>
            <a:normAutofit/>
          </a:bodyPr>
          <a:lstStyle>
            <a:lvl1pPr>
              <a:defRPr sz="4400"/>
            </a:lvl1pPr>
          </a:lstStyle>
          <a:p>
            <a:r>
              <a:rPr lang="en-US"/>
              <a:t>Click to edit Master title style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7"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36491802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BEB9A6"/>
        </a:solidFill>
        <a:effectLst/>
      </p:bgPr>
    </p:bg>
    <p:spTree>
      <p:nvGrpSpPr>
        <p:cNvPr id="1" name=""/>
        <p:cNvGrpSpPr/>
        <p:nvPr/>
      </p:nvGrpSpPr>
      <p:grpSpPr>
        <a:xfrm>
          <a:off x="0" y="0"/>
          <a:ext cx="0" cy="0"/>
          <a:chOff x="0" y="0"/>
          <a:chExt cx="0" cy="0"/>
        </a:xfrm>
      </p:grpSpPr>
      <p:sp>
        <p:nvSpPr>
          <p:cNvPr id="5"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cxnSp>
        <p:nvCxnSpPr>
          <p:cNvPr id="6"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Tree>
    <p:extLst>
      <p:ext uri="{BB962C8B-B14F-4D97-AF65-F5344CB8AC3E}">
        <p14:creationId xmlns:p14="http://schemas.microsoft.com/office/powerpoint/2010/main" val="18022021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rgbClr val="BEB9A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0"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Tree>
    <p:extLst>
      <p:ext uri="{BB962C8B-B14F-4D97-AF65-F5344CB8AC3E}">
        <p14:creationId xmlns:p14="http://schemas.microsoft.com/office/powerpoint/2010/main" val="12857289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rgbClr val="BEB9A6"/>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3"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
        <p:nvSpPr>
          <p:cNvPr id="10"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4965733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Full Picture with Caption">
    <p:bg>
      <p:bgPr>
        <a:solidFill>
          <a:srgbClr val="BEB9A6"/>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12192000" cy="6857999"/>
          </a:xfrm>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screen image slide</a:t>
            </a:r>
          </a:p>
        </p:txBody>
      </p:sp>
      <p:cxnSp>
        <p:nvCxnSpPr>
          <p:cNvPr id="8" name="Shape 100"/>
          <p:cNvCxnSpPr/>
          <p:nvPr userDrawn="1"/>
        </p:nvCxnSpPr>
        <p:spPr>
          <a:xfrm>
            <a:off x="855037" y="470500"/>
            <a:ext cx="10498763" cy="0"/>
          </a:xfrm>
          <a:prstGeom prst="straightConnector1">
            <a:avLst/>
          </a:prstGeom>
          <a:noFill/>
          <a:ln w="19050" cap="flat" cmpd="sng">
            <a:solidFill>
              <a:srgbClr val="003D4C"/>
            </a:solidFill>
            <a:prstDash val="dot"/>
            <a:round/>
            <a:headEnd type="none" w="lg" len="lg"/>
            <a:tailEnd type="none" w="lg" len="lg"/>
          </a:ln>
        </p:spPr>
      </p:cxnSp>
      <p:sp>
        <p:nvSpPr>
          <p:cNvPr id="9" name="Content Placeholder 7"/>
          <p:cNvSpPr>
            <a:spLocks noGrp="1"/>
          </p:cNvSpPr>
          <p:nvPr>
            <p:ph sz="quarter" idx="13" hasCustomPrompt="1"/>
          </p:nvPr>
        </p:nvSpPr>
        <p:spPr>
          <a:xfrm>
            <a:off x="838200" y="6335713"/>
            <a:ext cx="10515600" cy="342900"/>
          </a:xfrm>
        </p:spPr>
        <p:txBody>
          <a:bodyPr>
            <a:normAutofit/>
          </a:bodyPr>
          <a:lstStyle>
            <a:lvl1pPr marL="0" indent="0">
              <a:buNone/>
              <a:defRPr sz="1200"/>
            </a:lvl1pPr>
          </a:lstStyle>
          <a:p>
            <a:pPr lvl="0"/>
            <a:r>
              <a:rPr lang="en-US"/>
              <a:t>Reference:</a:t>
            </a:r>
          </a:p>
        </p:txBody>
      </p:sp>
      <p:sp>
        <p:nvSpPr>
          <p:cNvPr id="10" name="Title 1"/>
          <p:cNvSpPr>
            <a:spLocks noGrp="1"/>
          </p:cNvSpPr>
          <p:nvPr>
            <p:ph type="title"/>
          </p:nvPr>
        </p:nvSpPr>
        <p:spPr>
          <a:xfrm>
            <a:off x="839788" y="987424"/>
            <a:ext cx="3932237" cy="4873626"/>
          </a:xfrm>
        </p:spPr>
        <p:txBody>
          <a:bodyPr anchor="ct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30823271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60" y="1196752"/>
            <a:ext cx="11521280" cy="648072"/>
          </a:xfrm>
        </p:spPr>
        <p:txBody>
          <a:bodyPr anchor="b">
            <a:normAutofit/>
          </a:bodyPr>
          <a:lstStyle>
            <a:lvl1pPr algn="l">
              <a:defRPr sz="3200">
                <a:solidFill>
                  <a:srgbClr val="9A1D2B"/>
                </a:solidFill>
                <a:latin typeface="Arial" pitchFamily="34" charset="0"/>
                <a:cs typeface="Arial" pitchFamily="34" charset="0"/>
              </a:defRPr>
            </a:lvl1pPr>
          </a:lstStyle>
          <a:p>
            <a:r>
              <a:rPr lang="en-US"/>
              <a:t>Click to edit Master title style</a:t>
            </a:r>
            <a:endParaRPr lang="en-GB"/>
          </a:p>
        </p:txBody>
      </p:sp>
      <p:sp>
        <p:nvSpPr>
          <p:cNvPr id="3" name="Content Placeholder 2"/>
          <p:cNvSpPr>
            <a:spLocks noGrp="1"/>
          </p:cNvSpPr>
          <p:nvPr>
            <p:ph idx="1"/>
          </p:nvPr>
        </p:nvSpPr>
        <p:spPr>
          <a:xfrm>
            <a:off x="335360" y="1988841"/>
            <a:ext cx="11521280" cy="4137324"/>
          </a:xfrm>
        </p:spPr>
        <p:txBody>
          <a:bodyPr/>
          <a:lstStyle>
            <a:lvl5pPr>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4"/>
          <p:cNvSpPr>
            <a:spLocks noGrp="1"/>
          </p:cNvSpPr>
          <p:nvPr>
            <p:ph type="ftr" sz="quarter" idx="10"/>
          </p:nvPr>
        </p:nvSpPr>
        <p:spPr/>
        <p:txBody>
          <a:bodyPr/>
          <a:lstStyle>
            <a:lvl1pPr>
              <a:defRPr/>
            </a:lvl1pPr>
          </a:lstStyle>
          <a:p>
            <a:pPr>
              <a:defRPr/>
            </a:pPr>
            <a:r>
              <a:rPr lang="en-GB"/>
              <a:t>Centre for Innovation</a:t>
            </a:r>
          </a:p>
        </p:txBody>
      </p:sp>
      <p:sp>
        <p:nvSpPr>
          <p:cNvPr id="5" name="Slide Number Placeholder 5"/>
          <p:cNvSpPr>
            <a:spLocks noGrp="1"/>
          </p:cNvSpPr>
          <p:nvPr>
            <p:ph type="sldNum" sz="quarter" idx="11"/>
          </p:nvPr>
        </p:nvSpPr>
        <p:spPr/>
        <p:txBody>
          <a:bodyPr/>
          <a:lstStyle>
            <a:lvl1pPr>
              <a:defRPr/>
            </a:lvl1pPr>
          </a:lstStyle>
          <a:p>
            <a:fld id="{DDB8C281-9AD8-44B4-9651-5AF739B8DA5E}"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14323F1F-D824-47E8-A523-E695CFAFF7F8}" type="datetime4">
              <a:rPr lang="en-GB"/>
              <a:pPr>
                <a:defRPr/>
              </a:pPr>
              <a:t>12 September 2025</a:t>
            </a:fld>
            <a:endParaRPr lang="en-GB"/>
          </a:p>
        </p:txBody>
      </p:sp>
    </p:spTree>
    <p:extLst>
      <p:ext uri="{BB962C8B-B14F-4D97-AF65-F5344CB8AC3E}">
        <p14:creationId xmlns:p14="http://schemas.microsoft.com/office/powerpoint/2010/main" val="1162795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12778"/>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412778"/>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pPr>
              <a:defRPr/>
            </a:pPr>
            <a:endParaRPr lang="en-GB"/>
          </a:p>
        </p:txBody>
      </p:sp>
      <p:sp>
        <p:nvSpPr>
          <p:cNvPr id="6" name="Slide Number Placeholder 5"/>
          <p:cNvSpPr>
            <a:spLocks noGrp="1"/>
          </p:cNvSpPr>
          <p:nvPr>
            <p:ph type="sldNum" sz="quarter" idx="11"/>
          </p:nvPr>
        </p:nvSpPr>
        <p:spPr/>
        <p:txBody>
          <a:bodyPr/>
          <a:lstStyle>
            <a:lvl1pPr>
              <a:defRPr/>
            </a:lvl1pPr>
          </a:lstStyle>
          <a:p>
            <a:fld id="{3857B31B-4761-4D65-AD63-5694521A2A70}" type="slidenum">
              <a:rPr lang="en-GB" altLang="en-US"/>
              <a:pPr/>
              <a:t>‹#›</a:t>
            </a:fld>
            <a:endParaRPr lang="en-GB" altLang="en-US"/>
          </a:p>
        </p:txBody>
      </p:sp>
      <p:sp>
        <p:nvSpPr>
          <p:cNvPr id="7" name="Date Placeholder 6"/>
          <p:cNvSpPr>
            <a:spLocks noGrp="1"/>
          </p:cNvSpPr>
          <p:nvPr>
            <p:ph type="dt" sz="half" idx="12"/>
          </p:nvPr>
        </p:nvSpPr>
        <p:spPr/>
        <p:txBody>
          <a:bodyPr/>
          <a:lstStyle>
            <a:lvl1pPr>
              <a:defRPr/>
            </a:lvl1pPr>
          </a:lstStyle>
          <a:p>
            <a:pPr>
              <a:defRPr/>
            </a:pPr>
            <a:fld id="{EF473563-21E2-417F-B85E-C5A1E03E02E9}" type="datetime4">
              <a:rPr lang="en-GB"/>
              <a:pPr>
                <a:defRPr/>
              </a:pPr>
              <a:t>12 September 2025</a:t>
            </a:fld>
            <a:endParaRPr lang="en-GB"/>
          </a:p>
        </p:txBody>
      </p:sp>
    </p:spTree>
    <p:extLst>
      <p:ext uri="{BB962C8B-B14F-4D97-AF65-F5344CB8AC3E}">
        <p14:creationId xmlns:p14="http://schemas.microsoft.com/office/powerpoint/2010/main" val="11252727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2_Two Column">
    <p:spTree>
      <p:nvGrpSpPr>
        <p:cNvPr id="1" name="Shape 21"/>
        <p:cNvGrpSpPr/>
        <p:nvPr/>
      </p:nvGrpSpPr>
      <p:grpSpPr>
        <a:xfrm>
          <a:off x="0" y="0"/>
          <a:ext cx="0" cy="0"/>
          <a:chOff x="0" y="0"/>
          <a:chExt cx="0" cy="0"/>
        </a:xfrm>
      </p:grpSpPr>
      <p:sp>
        <p:nvSpPr>
          <p:cNvPr id="22" name="Shape 22"/>
          <p:cNvSpPr txBox="1">
            <a:spLocks noGrp="1"/>
          </p:cNvSpPr>
          <p:nvPr>
            <p:ph type="body" idx="1"/>
          </p:nvPr>
        </p:nvSpPr>
        <p:spPr>
          <a:xfrm>
            <a:off x="609600" y="1412778"/>
            <a:ext cx="5384799" cy="4525963"/>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lt1"/>
              </a:buClr>
              <a:buSzPct val="100000"/>
              <a:buFont typeface="Arial"/>
              <a:buChar char="•"/>
              <a:defRPr sz="2800" b="0" i="0" u="none" strike="noStrike" cap="none">
                <a:solidFill>
                  <a:schemeClr val="lt1"/>
                </a:solidFill>
                <a:latin typeface="Helvetica Neue"/>
                <a:ea typeface="Helvetica Neue"/>
                <a:cs typeface="Helvetica Neue"/>
                <a:sym typeface="Helvetica Neue"/>
              </a:defRPr>
            </a:lvl1pPr>
            <a:lvl2pPr marL="685800" marR="0" lvl="1" indent="-76200" algn="l" rtl="0">
              <a:lnSpc>
                <a:spcPct val="90000"/>
              </a:lnSpc>
              <a:spcBef>
                <a:spcPts val="500"/>
              </a:spcBef>
              <a:buClr>
                <a:schemeClr val="lt1"/>
              </a:buClr>
              <a:buSzPct val="100000"/>
              <a:buFont typeface="Arial"/>
              <a:buChar char="•"/>
              <a:defRPr sz="2400" b="0" i="0" u="none" strike="noStrike" cap="none">
                <a:solidFill>
                  <a:schemeClr val="lt1"/>
                </a:solidFill>
                <a:latin typeface="Helvetica Neue"/>
                <a:ea typeface="Helvetica Neue"/>
                <a:cs typeface="Helvetica Neue"/>
                <a:sym typeface="Helvetica Neue"/>
              </a:defRPr>
            </a:lvl2pPr>
            <a:lvl3pPr marL="1143000" marR="0" lvl="2" indent="-101600" algn="l" rtl="0">
              <a:lnSpc>
                <a:spcPct val="90000"/>
              </a:lnSpc>
              <a:spcBef>
                <a:spcPts val="500"/>
              </a:spcBef>
              <a:buClr>
                <a:schemeClr val="lt1"/>
              </a:buClr>
              <a:buSzPct val="100000"/>
              <a:buFont typeface="Arial"/>
              <a:buChar char="•"/>
              <a:defRPr sz="2000" b="0" i="0" u="none" strike="noStrike" cap="none">
                <a:solidFill>
                  <a:schemeClr val="lt1"/>
                </a:solidFill>
                <a:latin typeface="Helvetica Neue"/>
                <a:ea typeface="Helvetica Neue"/>
                <a:cs typeface="Helvetica Neue"/>
                <a:sym typeface="Helvetica Neue"/>
              </a:defRPr>
            </a:lvl3pPr>
            <a:lvl4pPr marL="1600200" marR="0" lvl="3" indent="-114300" algn="l" rtl="0">
              <a:lnSpc>
                <a:spcPct val="90000"/>
              </a:lnSpc>
              <a:spcBef>
                <a:spcPts val="500"/>
              </a:spcBef>
              <a:buClr>
                <a:schemeClr val="lt1"/>
              </a:buClr>
              <a:buSzPct val="100000"/>
              <a:buFont typeface="Arial"/>
              <a:buChar char="•"/>
              <a:defRPr sz="1800" b="0" i="0" u="none" strike="noStrike" cap="none">
                <a:solidFill>
                  <a:schemeClr val="lt1"/>
                </a:solidFill>
                <a:latin typeface="Helvetica Neue"/>
                <a:ea typeface="Helvetica Neue"/>
                <a:cs typeface="Helvetica Neue"/>
                <a:sym typeface="Helvetica Neue"/>
              </a:defRPr>
            </a:lvl4pPr>
            <a:lvl5pPr marL="2057400" marR="0" lvl="4" indent="-114300" algn="l" rtl="0">
              <a:lnSpc>
                <a:spcPct val="90000"/>
              </a:lnSpc>
              <a:spcBef>
                <a:spcPts val="500"/>
              </a:spcBef>
              <a:buClr>
                <a:schemeClr val="lt1"/>
              </a:buClr>
              <a:buSzPct val="100000"/>
              <a:buFont typeface="Arial"/>
              <a:buChar char="•"/>
              <a:defRPr sz="1800" b="0" i="0" u="none" strike="noStrike" cap="none">
                <a:solidFill>
                  <a:schemeClr val="lt1"/>
                </a:solidFill>
                <a:latin typeface="Helvetica Neue"/>
                <a:ea typeface="Helvetica Neue"/>
                <a:cs typeface="Helvetica Neue"/>
                <a:sym typeface="Helvetica Neue"/>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body" idx="2"/>
          </p:nvPr>
        </p:nvSpPr>
        <p:spPr>
          <a:xfrm>
            <a:off x="6197600" y="1412778"/>
            <a:ext cx="5384799" cy="4525963"/>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lt1"/>
              </a:buClr>
              <a:buSzPct val="100000"/>
              <a:buFont typeface="Arial"/>
              <a:buChar char="•"/>
              <a:defRPr sz="2800" b="0" i="0" u="none" strike="noStrike" cap="none">
                <a:solidFill>
                  <a:schemeClr val="lt1"/>
                </a:solidFill>
                <a:latin typeface="Helvetica Neue"/>
                <a:ea typeface="Helvetica Neue"/>
                <a:cs typeface="Helvetica Neue"/>
                <a:sym typeface="Helvetica Neue"/>
              </a:defRPr>
            </a:lvl1pPr>
            <a:lvl2pPr marL="685800" marR="0" lvl="1" indent="-76200" algn="l" rtl="0">
              <a:lnSpc>
                <a:spcPct val="90000"/>
              </a:lnSpc>
              <a:spcBef>
                <a:spcPts val="500"/>
              </a:spcBef>
              <a:buClr>
                <a:schemeClr val="lt1"/>
              </a:buClr>
              <a:buSzPct val="100000"/>
              <a:buFont typeface="Arial"/>
              <a:buChar char="•"/>
              <a:defRPr sz="2400" b="0" i="0" u="none" strike="noStrike" cap="none">
                <a:solidFill>
                  <a:schemeClr val="lt1"/>
                </a:solidFill>
                <a:latin typeface="Helvetica Neue"/>
                <a:ea typeface="Helvetica Neue"/>
                <a:cs typeface="Helvetica Neue"/>
                <a:sym typeface="Helvetica Neue"/>
              </a:defRPr>
            </a:lvl2pPr>
            <a:lvl3pPr marL="1143000" marR="0" lvl="2" indent="-101600" algn="l" rtl="0">
              <a:lnSpc>
                <a:spcPct val="90000"/>
              </a:lnSpc>
              <a:spcBef>
                <a:spcPts val="500"/>
              </a:spcBef>
              <a:buClr>
                <a:schemeClr val="lt1"/>
              </a:buClr>
              <a:buSzPct val="100000"/>
              <a:buFont typeface="Arial"/>
              <a:buChar char="•"/>
              <a:defRPr sz="2000" b="0" i="0" u="none" strike="noStrike" cap="none">
                <a:solidFill>
                  <a:schemeClr val="lt1"/>
                </a:solidFill>
                <a:latin typeface="Helvetica Neue"/>
                <a:ea typeface="Helvetica Neue"/>
                <a:cs typeface="Helvetica Neue"/>
                <a:sym typeface="Helvetica Neue"/>
              </a:defRPr>
            </a:lvl3pPr>
            <a:lvl4pPr marL="1600200" marR="0" lvl="3" indent="-114300" algn="l" rtl="0">
              <a:lnSpc>
                <a:spcPct val="90000"/>
              </a:lnSpc>
              <a:spcBef>
                <a:spcPts val="500"/>
              </a:spcBef>
              <a:buClr>
                <a:schemeClr val="lt1"/>
              </a:buClr>
              <a:buSzPct val="100000"/>
              <a:buFont typeface="Arial"/>
              <a:buChar char="•"/>
              <a:defRPr sz="1800" b="0" i="0" u="none" strike="noStrike" cap="none">
                <a:solidFill>
                  <a:schemeClr val="lt1"/>
                </a:solidFill>
                <a:latin typeface="Helvetica Neue"/>
                <a:ea typeface="Helvetica Neue"/>
                <a:cs typeface="Helvetica Neue"/>
                <a:sym typeface="Helvetica Neue"/>
              </a:defRPr>
            </a:lvl4pPr>
            <a:lvl5pPr marL="2057400" marR="0" lvl="4" indent="-114300" algn="l" rtl="0">
              <a:lnSpc>
                <a:spcPct val="90000"/>
              </a:lnSpc>
              <a:spcBef>
                <a:spcPts val="500"/>
              </a:spcBef>
              <a:buClr>
                <a:schemeClr val="lt1"/>
              </a:buClr>
              <a:buSzPct val="100000"/>
              <a:buFont typeface="Arial"/>
              <a:buChar char="•"/>
              <a:defRPr sz="1800" b="0" i="0" u="none" strike="noStrike" cap="none">
                <a:solidFill>
                  <a:schemeClr val="lt1"/>
                </a:solidFill>
                <a:latin typeface="Helvetica Neue"/>
                <a:ea typeface="Helvetica Neue"/>
                <a:cs typeface="Helvetica Neue"/>
                <a:sym typeface="Helvetica Neue"/>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sldNum" idx="12"/>
          </p:nvPr>
        </p:nvSpPr>
        <p:spPr>
          <a:xfrm>
            <a:off x="8610600" y="6356350"/>
            <a:ext cx="274319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
        <p:nvSpPr>
          <p:cNvPr id="26" name="Shape 26"/>
          <p:cNvSpPr txBox="1">
            <a:spLocks noGrp="1"/>
          </p:cNvSpPr>
          <p:nvPr>
            <p:ph type="dt" idx="10"/>
          </p:nvPr>
        </p:nvSpPr>
        <p:spPr>
          <a:xfrm>
            <a:off x="838200" y="6356350"/>
            <a:ext cx="2743199"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title"/>
          </p:nvPr>
        </p:nvSpPr>
        <p:spPr>
          <a:xfrm>
            <a:off x="335360" y="260647"/>
            <a:ext cx="11521280" cy="745736"/>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rgbClr val="9A1D2B"/>
              </a:buClr>
              <a:buFont typeface="Arial"/>
              <a:buNone/>
              <a:defRPr sz="3200" b="1" i="0" u="none" strike="noStrike" cap="none">
                <a:solidFill>
                  <a:srgbClr val="9A1D2B"/>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extLst>
      <p:ext uri="{BB962C8B-B14F-4D97-AF65-F5344CB8AC3E}">
        <p14:creationId xmlns:p14="http://schemas.microsoft.com/office/powerpoint/2010/main" val="14914173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7_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360" y="1196753"/>
            <a:ext cx="11521280" cy="4929411"/>
          </a:xfrm>
        </p:spPr>
        <p:txBody>
          <a:bodyPr/>
          <a:lstStyle>
            <a:lvl5pPr>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4"/>
          <p:cNvSpPr>
            <a:spLocks noGrp="1"/>
          </p:cNvSpPr>
          <p:nvPr>
            <p:ph type="ftr" sz="quarter" idx="10"/>
          </p:nvPr>
        </p:nvSpPr>
        <p:spPr/>
        <p:txBody>
          <a:bodyPr/>
          <a:lstStyle>
            <a:lvl1pPr>
              <a:defRPr/>
            </a:lvl1pPr>
          </a:lstStyle>
          <a:p>
            <a:pPr>
              <a:defRPr/>
            </a:pPr>
            <a:endParaRPr lang="en-GB"/>
          </a:p>
        </p:txBody>
      </p:sp>
      <p:sp>
        <p:nvSpPr>
          <p:cNvPr id="5" name="Slide Number Placeholder 5"/>
          <p:cNvSpPr>
            <a:spLocks noGrp="1"/>
          </p:cNvSpPr>
          <p:nvPr>
            <p:ph type="sldNum" sz="quarter" idx="11"/>
          </p:nvPr>
        </p:nvSpPr>
        <p:spPr/>
        <p:txBody>
          <a:bodyPr/>
          <a:lstStyle>
            <a:lvl1pPr>
              <a:defRPr/>
            </a:lvl1pPr>
          </a:lstStyle>
          <a:p>
            <a:fld id="{62777BEB-51B8-4C2D-975B-20F495F23AE0}" type="slidenum">
              <a:rPr lang="en-GB" altLang="en-US"/>
              <a:pPr/>
              <a:t>‹#›</a:t>
            </a:fld>
            <a:endParaRPr lang="en-GB" altLang="en-US"/>
          </a:p>
        </p:txBody>
      </p:sp>
      <p:sp>
        <p:nvSpPr>
          <p:cNvPr id="6" name="Date Placeholder 6"/>
          <p:cNvSpPr>
            <a:spLocks noGrp="1"/>
          </p:cNvSpPr>
          <p:nvPr>
            <p:ph type="dt" sz="half" idx="12"/>
          </p:nvPr>
        </p:nvSpPr>
        <p:spPr/>
        <p:txBody>
          <a:bodyPr/>
          <a:lstStyle>
            <a:lvl1pPr>
              <a:defRPr/>
            </a:lvl1pPr>
          </a:lstStyle>
          <a:p>
            <a:pPr>
              <a:defRPr/>
            </a:pPr>
            <a:fld id="{798D7A07-4208-44A7-BAAB-50D8842FDB39}" type="datetime4">
              <a:rPr lang="en-GB"/>
              <a:pPr>
                <a:defRPr/>
              </a:pPr>
              <a:t>12 September 2025</a:t>
            </a:fld>
            <a:endParaRPr lang="en-GB"/>
          </a:p>
        </p:txBody>
      </p:sp>
    </p:spTree>
    <p:extLst>
      <p:ext uri="{BB962C8B-B14F-4D97-AF65-F5344CB8AC3E}">
        <p14:creationId xmlns:p14="http://schemas.microsoft.com/office/powerpoint/2010/main" val="889600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 id="2147483758" r:id="rId18"/>
    <p:sldLayoutId id="2147483759" r:id="rId1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C0B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79657-7363-0448-AC24-4B4C4BA24C57}" type="datetimeFigureOut">
              <a:rPr lang="en-US" smtClean="0"/>
              <a:t>9/12/2025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560B0-5A9A-8745-A149-FD0871141DEC}" type="slidenum">
              <a:rPr lang="en-US" smtClean="0"/>
              <a:t>‹#›</a:t>
            </a:fld>
            <a:endParaRPr lang="en-US"/>
          </a:p>
        </p:txBody>
      </p:sp>
    </p:spTree>
    <p:extLst>
      <p:ext uri="{BB962C8B-B14F-4D97-AF65-F5344CB8AC3E}">
        <p14:creationId xmlns:p14="http://schemas.microsoft.com/office/powerpoint/2010/main" val="7660544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Lst>
  <p:txStyles>
    <p:titleStyle>
      <a:lvl1pPr algn="l" defTabSz="914400" rtl="0" eaLnBrk="1" latinLnBrk="0" hangingPunct="1">
        <a:lnSpc>
          <a:spcPct val="90000"/>
        </a:lnSpc>
        <a:spcBef>
          <a:spcPct val="0"/>
        </a:spcBef>
        <a:buNone/>
        <a:defRPr sz="2400" b="1" kern="1200">
          <a:solidFill>
            <a:srgbClr val="003D4C"/>
          </a:solidFill>
          <a:latin typeface="Helvetica Neue" charset="0"/>
          <a:ea typeface="Helvetica Neue" charset="0"/>
          <a:cs typeface="Helvetica Neue"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003D4C"/>
          </a:solidFill>
          <a:latin typeface="Helvetica Neue" charset="0"/>
          <a:ea typeface="Helvetica Neue" charset="0"/>
          <a:cs typeface="Helvetica Neue" charset="0"/>
        </a:defRPr>
      </a:lvl1pPr>
      <a:lvl2pPr marL="685800" indent="-228600" algn="l" defTabSz="914400" rtl="0" eaLnBrk="1" latinLnBrk="0" hangingPunct="1">
        <a:lnSpc>
          <a:spcPct val="90000"/>
        </a:lnSpc>
        <a:spcBef>
          <a:spcPts val="500"/>
        </a:spcBef>
        <a:buFont typeface="Arial"/>
        <a:buChar char="•"/>
        <a:defRPr sz="2400" kern="1200">
          <a:solidFill>
            <a:srgbClr val="003D4C"/>
          </a:solidFill>
          <a:latin typeface="Helvetica Neue" charset="0"/>
          <a:ea typeface="Helvetica Neue" charset="0"/>
          <a:cs typeface="Helvetica Neue" charset="0"/>
        </a:defRPr>
      </a:lvl2pPr>
      <a:lvl3pPr marL="1143000" indent="-228600" algn="l" defTabSz="914400" rtl="0" eaLnBrk="1" latinLnBrk="0" hangingPunct="1">
        <a:lnSpc>
          <a:spcPct val="90000"/>
        </a:lnSpc>
        <a:spcBef>
          <a:spcPts val="500"/>
        </a:spcBef>
        <a:buFont typeface="Arial"/>
        <a:buChar char="•"/>
        <a:defRPr sz="2000" kern="1200">
          <a:solidFill>
            <a:srgbClr val="003D4C"/>
          </a:solidFill>
          <a:latin typeface="Helvetica Neue" charset="0"/>
          <a:ea typeface="Helvetica Neue" charset="0"/>
          <a:cs typeface="Helvetica Neue" charset="0"/>
        </a:defRPr>
      </a:lvl3pPr>
      <a:lvl4pPr marL="1600200" indent="-228600" algn="l" defTabSz="914400" rtl="0" eaLnBrk="1" latinLnBrk="0" hangingPunct="1">
        <a:lnSpc>
          <a:spcPct val="90000"/>
        </a:lnSpc>
        <a:spcBef>
          <a:spcPts val="500"/>
        </a:spcBef>
        <a:buFont typeface="Arial"/>
        <a:buChar char="•"/>
        <a:defRPr sz="1800" kern="1200">
          <a:solidFill>
            <a:srgbClr val="003D4C"/>
          </a:solidFill>
          <a:latin typeface="Helvetica Neue" charset="0"/>
          <a:ea typeface="Helvetica Neue" charset="0"/>
          <a:cs typeface="Helvetica Neue" charset="0"/>
        </a:defRPr>
      </a:lvl4pPr>
      <a:lvl5pPr marL="2057400" indent="-228600" algn="l" defTabSz="914400" rtl="0" eaLnBrk="1" latinLnBrk="0" hangingPunct="1">
        <a:lnSpc>
          <a:spcPct val="90000"/>
        </a:lnSpc>
        <a:spcBef>
          <a:spcPts val="500"/>
        </a:spcBef>
        <a:buFont typeface="Arial"/>
        <a:buChar char="•"/>
        <a:defRPr sz="1800" kern="1200">
          <a:solidFill>
            <a:srgbClr val="003D4C"/>
          </a:solidFill>
          <a:latin typeface="Helvetica Neue" charset="0"/>
          <a:ea typeface="Helvetica Neue" charset="0"/>
          <a:cs typeface="Helvetica Neue"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hyperlink" Target="https://unsplash.com/photos/text-DT71hAJoIJM?utm_content=creditCopyText&amp;utm_medium=referral&amp;utm_source=unsplash" TargetMode="External"/><Relationship Id="rId4" Type="http://schemas.openxmlformats.org/officeDocument/2006/relationships/hyperlink" Target="https://unsplash.com/@hdbernd?utm_content=creditCopyText&amp;utm_medium=referral&amp;utm_source=unsplas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s://unsplash.com/@profwicks?utm_content=creditCopyText&amp;utm_medium=referral&amp;utm_source=unsplash" TargetMode="External"/><Relationship Id="rId2" Type="http://schemas.openxmlformats.org/officeDocument/2006/relationships/image" Target="../media/image7.jpg"/><Relationship Id="rId1" Type="http://schemas.openxmlformats.org/officeDocument/2006/relationships/slideLayout" Target="../slideLayouts/slideLayout9.xml"/><Relationship Id="rId4" Type="http://schemas.openxmlformats.org/officeDocument/2006/relationships/hyperlink" Target="https://unsplash.com/photos/red-and-yellow-stop-sign-zwN1MwCtR5Y?utm_content=creditCopyText&amp;utm_medium=referral&amp;utm_source=unsplash"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unsplash.com/photos/a-person-standing-on-top-of-a-grass-covered-hill-eTvpUliWbeU?utm_content=creditCopyText&amp;utm_medium=referral&amp;utm_source=unsplash" TargetMode="External"/><Relationship Id="rId4" Type="http://schemas.openxmlformats.org/officeDocument/2006/relationships/hyperlink" Target="https://unsplash.com/@veerle_c?utm_content=creditCopyText&amp;utm_medium=referral&amp;utm_source=unsplash"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unsplash.com/photos/a-man-working-on-a-piece-of-wood-iXkyevQaKws?utm_content=creditCopyText&amp;utm_medium=referral&amp;utm_source=unsplash" TargetMode="External"/><Relationship Id="rId4" Type="http://schemas.openxmlformats.org/officeDocument/2006/relationships/hyperlink" Target="https://unsplash.com/@austin_7792?utm_content=creditCopyText&amp;utm_medium=referral&amp;utm_source=unsplash"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unsplash.com/photos/a-close-up-of-a-text-on-a-piece-of-paper-Oyg7yE80h0k?utm_content=creditCopyText&amp;utm_medium=referral&amp;utm_source=unsplash" TargetMode="External"/><Relationship Id="rId4" Type="http://schemas.openxmlformats.org/officeDocument/2006/relationships/hyperlink" Target="https://unsplash.com/@rocinante_11?utm_content=creditCopyText&amp;utm_medium=referral&amp;utm_source=unsplash"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unsplash.com/photos/people-sitting-on-chair-inside-room-KP6XQIEjjPA?utm_content=creditCopyText&amp;utm_medium=referral&amp;utm_source=unsplash" TargetMode="External"/><Relationship Id="rId4" Type="http://schemas.openxmlformats.org/officeDocument/2006/relationships/hyperlink" Target="https://unsplash.com/@gieling?utm_content=creditCopyText&amp;utm_medium=referral&amp;utm_source=unsplash"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unsplash.com/photos/three-person-standing-near-wall-inside-building-6dDHofabCQ8?utm_content=creditCopyText&amp;utm_medium=referral&amp;utm_source=unsplash" TargetMode="External"/><Relationship Id="rId4" Type="http://schemas.openxmlformats.org/officeDocument/2006/relationships/hyperlink" Target="https://unsplash.com/@werner01?utm_content=creditCopyText&amp;utm_medium=referral&amp;utm_source=unsplash"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unsplash.com/@kylejglenn?utm_content=creditCopyText&amp;utm_medium=referral&amp;utm_source=unsplash" TargetMode="External"/><Relationship Id="rId2" Type="http://schemas.openxmlformats.org/officeDocument/2006/relationships/image" Target="../media/image17.jpg"/><Relationship Id="rId1" Type="http://schemas.openxmlformats.org/officeDocument/2006/relationships/slideLayout" Target="../slideLayouts/slideLayout5.xml"/><Relationship Id="rId4" Type="http://schemas.openxmlformats.org/officeDocument/2006/relationships/hyperlink" Target="https://unsplash.com/photos/a-yellow-and-black-sign-sitting-on-the-side-of-a-road-IFLgWYlT2fI?utm_content=creditCopyText&amp;utm_medium=referral&amp;utm_source=unsplash"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unsplash.com/photos/landscape-photography-of-persons-hand-in-front-of-sun-TStNU7H4UEE?utm_content=creditCopyText&amp;utm_medium=referral&amp;utm_source=unsplash" TargetMode="External"/><Relationship Id="rId4" Type="http://schemas.openxmlformats.org/officeDocument/2006/relationships/hyperlink" Target="https://unsplash.com/@marcojodoin?utm_content=creditCopyText&amp;utm_medium=referral&amp;utm_source=unsplash"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s://unsplash.com/photos/green-sprout-growing-between-re-bars-nYGVN45DOHg?utm_content=creditCopyText&amp;utm_medium=referral&amp;utm_source=unsplash" TargetMode="External"/><Relationship Id="rId4" Type="http://schemas.openxmlformats.org/officeDocument/2006/relationships/hyperlink" Target="https://unsplash.com/@pkmfaris?utm_content=creditCopyText&amp;utm_medium=referral&amp;utm_source=unsplash"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E1C58D-5A68-BF25-97F9-514D347EA68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E94261F-1ED3-4E90-88E6-134791440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76E7B-1CDD-E5F7-B3EA-EDB45DCF0A34}"/>
              </a:ext>
            </a:extLst>
          </p:cNvPr>
          <p:cNvSpPr>
            <a:spLocks noGrp="1"/>
          </p:cNvSpPr>
          <p:nvPr>
            <p:ph type="ctrTitle"/>
          </p:nvPr>
        </p:nvSpPr>
        <p:spPr>
          <a:xfrm>
            <a:off x="1301261" y="590062"/>
            <a:ext cx="7135165" cy="2838938"/>
          </a:xfrm>
        </p:spPr>
        <p:txBody>
          <a:bodyPr>
            <a:normAutofit/>
          </a:bodyPr>
          <a:lstStyle/>
          <a:p>
            <a:pPr algn="l"/>
            <a:r>
              <a:rPr lang="en-GB" sz="4200" dirty="0"/>
              <a:t>From the wilderness, to the mainstream, and beyond…</a:t>
            </a:r>
          </a:p>
        </p:txBody>
      </p:sp>
      <p:sp>
        <p:nvSpPr>
          <p:cNvPr id="3" name="Subtitle 2">
            <a:extLst>
              <a:ext uri="{FF2B5EF4-FFF2-40B4-BE49-F238E27FC236}">
                <a16:creationId xmlns:a16="http://schemas.microsoft.com/office/drawing/2014/main" id="{1E3CE504-6288-5D69-DADA-523F2094C3E3}"/>
              </a:ext>
            </a:extLst>
          </p:cNvPr>
          <p:cNvSpPr>
            <a:spLocks noGrp="1"/>
          </p:cNvSpPr>
          <p:nvPr>
            <p:ph type="subTitle" idx="1"/>
          </p:nvPr>
        </p:nvSpPr>
        <p:spPr>
          <a:xfrm>
            <a:off x="5642044" y="4698614"/>
            <a:ext cx="5088650" cy="1198120"/>
          </a:xfrm>
        </p:spPr>
        <p:txBody>
          <a:bodyPr>
            <a:normAutofit/>
          </a:bodyPr>
          <a:lstStyle/>
          <a:p>
            <a:pPr algn="r"/>
            <a:endParaRPr lang="en-GB"/>
          </a:p>
          <a:p>
            <a:pPr algn="r"/>
            <a:r>
              <a:rPr lang="en-GB" dirty="0"/>
              <a:t>Dave Jarman</a:t>
            </a:r>
            <a:endParaRPr lang="en-GB"/>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75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ED2C71-3006-858B-1B0E-C96D2D8335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D505AFA-87F8-80E2-EDF6-6655C146F647}"/>
              </a:ext>
            </a:extLst>
          </p:cNvPr>
          <p:cNvPicPr>
            <a:picLocks noChangeAspect="1"/>
          </p:cNvPicPr>
          <p:nvPr/>
        </p:nvPicPr>
        <p:blipFill>
          <a:blip r:embed="rId3"/>
          <a:srcRect t="7812" b="7812"/>
          <a:stretch/>
        </p:blipFill>
        <p:spPr>
          <a:xfrm>
            <a:off x="-3051" y="0"/>
            <a:ext cx="12191977" cy="6858022"/>
          </a:xfrm>
          <a:prstGeom prst="rect">
            <a:avLst/>
          </a:prstGeom>
        </p:spPr>
      </p:pic>
      <p:sp>
        <p:nvSpPr>
          <p:cNvPr id="16" name="Rectangle 15">
            <a:extLst>
              <a:ext uri="{FF2B5EF4-FFF2-40B4-BE49-F238E27FC236}">
                <a16:creationId xmlns:a16="http://schemas.microsoft.com/office/drawing/2014/main" id="{09098C8E-E410-432C-3724-3BAE6E38B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5A285E-9263-B9CC-3BC2-3C15E9AE2A65}"/>
              </a:ext>
            </a:extLst>
          </p:cNvPr>
          <p:cNvSpPr>
            <a:spLocks noGrp="1"/>
          </p:cNvSpPr>
          <p:nvPr>
            <p:ph type="ctrTitle"/>
          </p:nvPr>
        </p:nvSpPr>
        <p:spPr>
          <a:xfrm>
            <a:off x="643466" y="643467"/>
            <a:ext cx="7391824" cy="3569242"/>
          </a:xfrm>
        </p:spPr>
        <p:txBody>
          <a:bodyPr vert="horz" lIns="91440" tIns="45720" rIns="91440" bIns="45720" rtlCol="0" anchor="t">
            <a:normAutofit/>
          </a:bodyPr>
          <a:lstStyle/>
          <a:p>
            <a:pPr algn="l"/>
            <a:r>
              <a:rPr lang="en-US" sz="2900" b="1" i="0" kern="1200" cap="all" baseline="0" dirty="0">
                <a:solidFill>
                  <a:schemeClr val="accent1"/>
                </a:solidFill>
                <a:latin typeface="+mj-lt"/>
                <a:ea typeface="+mj-ea"/>
                <a:cs typeface="+mj-cs"/>
              </a:rPr>
              <a:t>Warning!</a:t>
            </a:r>
            <a:br>
              <a:rPr lang="en-US" sz="2900" b="1" i="0" kern="1200" cap="all" baseline="0" dirty="0">
                <a:latin typeface="+mj-lt"/>
                <a:ea typeface="+mj-ea"/>
                <a:cs typeface="+mj-cs"/>
              </a:rPr>
            </a:br>
            <a:r>
              <a:rPr lang="en-US" sz="2900" b="1" i="0" kern="1200" cap="all" baseline="0" dirty="0">
                <a:latin typeface="+mj-lt"/>
                <a:ea typeface="+mj-ea"/>
                <a:cs typeface="+mj-cs"/>
              </a:rPr>
              <a:t>Ideas under construction.</a:t>
            </a:r>
            <a:br>
              <a:rPr lang="en-US" sz="2900" b="1" i="0" kern="1200" cap="all" baseline="0" dirty="0">
                <a:latin typeface="+mj-lt"/>
                <a:ea typeface="+mj-ea"/>
                <a:cs typeface="+mj-cs"/>
              </a:rPr>
            </a:br>
            <a:r>
              <a:rPr lang="en-US" sz="2900" dirty="0"/>
              <a:t>Avoid low-flying unattached philosophical musings.</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5ADCDD23-111C-3F79-B505-88817C08D319}"/>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77500" lnSpcReduction="20000"/>
          </a:bodyPr>
          <a:lstStyle/>
          <a:p>
            <a:pPr marR="0" lvl="0" fontAlgn="base">
              <a:lnSpc>
                <a:spcPct val="90000"/>
              </a:lnSpc>
              <a:spcBef>
                <a:spcPts val="1000"/>
              </a:spcBef>
              <a:spcAft>
                <a:spcPct val="0"/>
              </a:spcAft>
              <a:buClrTx/>
              <a:buSzTx/>
              <a:tabLst/>
            </a:pPr>
            <a:r>
              <a:rPr lang="en-GB" dirty="0"/>
              <a:t>Photo by </a:t>
            </a:r>
            <a:r>
              <a:rPr lang="en-GB" dirty="0">
                <a:hlinkClick r:id="rId4"/>
              </a:rPr>
              <a:t>Bernd 📷 Dittrich</a:t>
            </a:r>
            <a:r>
              <a:rPr lang="en-GB" dirty="0"/>
              <a:t> on </a:t>
            </a:r>
            <a:r>
              <a:rPr lang="en-GB" dirty="0" err="1">
                <a:hlinkClick r:id="rId5"/>
              </a:rPr>
              <a:t>Unsplash</a:t>
            </a:r>
            <a:endParaRPr kumimoji="0" lang="en-US" altLang="en-US" sz="1400" b="0" i="0" u="none" strike="noStrike" kern="1200" cap="none" normalizeH="0" baseline="0" dirty="0">
              <a:ln>
                <a:noFill/>
              </a:ln>
              <a:solidFill>
                <a:schemeClr val="bg1"/>
              </a:solidFill>
              <a:effectLst/>
              <a:latin typeface="+mn-lt"/>
              <a:ea typeface="+mn-ea"/>
              <a:cs typeface="+mn-cs"/>
            </a:endParaRPr>
          </a:p>
        </p:txBody>
      </p:sp>
      <p:sp>
        <p:nvSpPr>
          <p:cNvPr id="18" name="Rectangle 17">
            <a:extLst>
              <a:ext uri="{FF2B5EF4-FFF2-40B4-BE49-F238E27FC236}">
                <a16:creationId xmlns:a16="http://schemas.microsoft.com/office/drawing/2014/main" id="{DAA80253-54C3-33C5-5095-C5100FB99A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DA1789D-4806-98A0-BB62-B405E08785DA}"/>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560013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2FDED-0911-6C5F-D418-9F208AA3CA40}"/>
              </a:ext>
            </a:extLst>
          </p:cNvPr>
          <p:cNvSpPr>
            <a:spLocks noGrp="1"/>
          </p:cNvSpPr>
          <p:nvPr>
            <p:ph type="title"/>
          </p:nvPr>
        </p:nvSpPr>
        <p:spPr/>
        <p:txBody>
          <a:bodyPr>
            <a:noAutofit/>
          </a:bodyPr>
          <a:lstStyle/>
          <a:p>
            <a:r>
              <a:rPr lang="en-GB" sz="4400" b="1" dirty="0"/>
              <a:t>WWW.BRISTOL.AC.UK/INNOVATION</a:t>
            </a:r>
          </a:p>
        </p:txBody>
      </p:sp>
      <p:pic>
        <p:nvPicPr>
          <p:cNvPr id="6" name="Content Placeholder 5" descr="A number of students in a class&#10;&#10;AI-generated content may be incorrect.">
            <a:extLst>
              <a:ext uri="{FF2B5EF4-FFF2-40B4-BE49-F238E27FC236}">
                <a16:creationId xmlns:a16="http://schemas.microsoft.com/office/drawing/2014/main" id="{AE3B5B22-7617-49CC-95A6-99786909D0F1}"/>
              </a:ext>
            </a:extLst>
          </p:cNvPr>
          <p:cNvPicPr>
            <a:picLocks noGrp="1" noChangeAspect="1"/>
          </p:cNvPicPr>
          <p:nvPr>
            <p:ph idx="1"/>
          </p:nvPr>
        </p:nvPicPr>
        <p:blipFill>
          <a:blip r:embed="rId3"/>
          <a:stretch>
            <a:fillRect/>
          </a:stretch>
        </p:blipFill>
        <p:spPr>
          <a:xfrm>
            <a:off x="838200" y="1911424"/>
            <a:ext cx="10515600" cy="4179740"/>
          </a:xfrm>
        </p:spPr>
      </p:pic>
      <p:sp>
        <p:nvSpPr>
          <p:cNvPr id="4" name="Slide Number Placeholder 3">
            <a:extLst>
              <a:ext uri="{FF2B5EF4-FFF2-40B4-BE49-F238E27FC236}">
                <a16:creationId xmlns:a16="http://schemas.microsoft.com/office/drawing/2014/main" id="{CAD3CD48-8B55-A389-0E8C-241F307B8980}"/>
              </a:ext>
            </a:extLst>
          </p:cNvPr>
          <p:cNvSpPr>
            <a:spLocks noGrp="1"/>
          </p:cNvSpPr>
          <p:nvPr>
            <p:ph type="sldNum" sz="quarter" idx="12"/>
          </p:nvPr>
        </p:nvSpPr>
        <p:spPr/>
        <p:txBody>
          <a:bodyPr/>
          <a:lstStyle/>
          <a:p>
            <a:fld id="{D8DA9DAA-006C-4F4B-980E-E3DF019B24E2}" type="slidenum">
              <a:rPr lang="en-US" smtClean="0"/>
              <a:t>3</a:t>
            </a:fld>
            <a:endParaRPr lang="en-US" dirty="0"/>
          </a:p>
        </p:txBody>
      </p:sp>
    </p:spTree>
    <p:extLst>
      <p:ext uri="{BB962C8B-B14F-4D97-AF65-F5344CB8AC3E}">
        <p14:creationId xmlns:p14="http://schemas.microsoft.com/office/powerpoint/2010/main" val="3882296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B2A63-D51D-D3C1-4CD0-BFD6701C68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550BE-4E1B-AE7C-EAB8-E6839FAD96E6}"/>
              </a:ext>
            </a:extLst>
          </p:cNvPr>
          <p:cNvSpPr>
            <a:spLocks noGrp="1"/>
          </p:cNvSpPr>
          <p:nvPr>
            <p:ph type="ctrTitle"/>
          </p:nvPr>
        </p:nvSpPr>
        <p:spPr>
          <a:xfrm>
            <a:off x="1524000" y="1239029"/>
            <a:ext cx="9144000" cy="3109452"/>
          </a:xfrm>
        </p:spPr>
        <p:txBody>
          <a:bodyPr>
            <a:normAutofit/>
          </a:bodyPr>
          <a:lstStyle/>
          <a:p>
            <a:pPr algn="l"/>
            <a:r>
              <a:rPr lang="en-GB" sz="4800" dirty="0"/>
              <a:t>The true face of disruption…</a:t>
            </a:r>
            <a:br>
              <a:rPr lang="en-GB" sz="4800" dirty="0"/>
            </a:br>
            <a:endParaRPr lang="en-GB" sz="4800" dirty="0"/>
          </a:p>
        </p:txBody>
      </p:sp>
    </p:spTree>
    <p:extLst>
      <p:ext uri="{BB962C8B-B14F-4D97-AF65-F5344CB8AC3E}">
        <p14:creationId xmlns:p14="http://schemas.microsoft.com/office/powerpoint/2010/main" val="4127861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FB37D-447E-6A88-7855-ACC52AE57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73F47-77C2-FBBA-ECFB-8DE84D6A1CBD}"/>
              </a:ext>
            </a:extLst>
          </p:cNvPr>
          <p:cNvSpPr>
            <a:spLocks noGrp="1"/>
          </p:cNvSpPr>
          <p:nvPr>
            <p:ph type="ctrTitle"/>
          </p:nvPr>
        </p:nvSpPr>
        <p:spPr>
          <a:xfrm>
            <a:off x="1524000" y="1239029"/>
            <a:ext cx="9144000" cy="3109452"/>
          </a:xfrm>
        </p:spPr>
        <p:txBody>
          <a:bodyPr>
            <a:normAutofit/>
          </a:bodyPr>
          <a:lstStyle/>
          <a:p>
            <a:pPr algn="l"/>
            <a:r>
              <a:rPr lang="en-GB" sz="4800" dirty="0"/>
              <a:t>You’re not ready for this.</a:t>
            </a:r>
            <a:br>
              <a:rPr lang="en-GB" sz="4800" dirty="0"/>
            </a:br>
            <a:endParaRPr lang="en-GB" sz="4800" dirty="0"/>
          </a:p>
        </p:txBody>
      </p:sp>
    </p:spTree>
    <p:extLst>
      <p:ext uri="{BB962C8B-B14F-4D97-AF65-F5344CB8AC3E}">
        <p14:creationId xmlns:p14="http://schemas.microsoft.com/office/powerpoint/2010/main" val="1888959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EDDDC8-C92C-42E8-D9CC-9BCED71264DA}"/>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abbit in a bush&#10;&#10;AI-generated content may be incorrect.">
            <a:extLst>
              <a:ext uri="{FF2B5EF4-FFF2-40B4-BE49-F238E27FC236}">
                <a16:creationId xmlns:a16="http://schemas.microsoft.com/office/drawing/2014/main" id="{E3EC7BF6-3CD7-4C57-CDC4-327F650C716D}"/>
              </a:ext>
            </a:extLst>
          </p:cNvPr>
          <p:cNvPicPr>
            <a:picLocks noChangeAspect="1"/>
          </p:cNvPicPr>
          <p:nvPr/>
        </p:nvPicPr>
        <p:blipFill>
          <a:blip r:embed="rId3"/>
          <a:srcRect l="7180" r="51777"/>
          <a:stretch>
            <a:fillRect/>
          </a:stretch>
        </p:blipFill>
        <p:spPr>
          <a:xfrm rot="5400000">
            <a:off x="2928437" y="-2359225"/>
            <a:ext cx="6335126" cy="11576450"/>
          </a:xfrm>
          <a:prstGeom prst="rect">
            <a:avLst/>
          </a:prstGeom>
        </p:spPr>
      </p:pic>
    </p:spTree>
    <p:extLst>
      <p:ext uri="{BB962C8B-B14F-4D97-AF65-F5344CB8AC3E}">
        <p14:creationId xmlns:p14="http://schemas.microsoft.com/office/powerpoint/2010/main" val="1174310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BEE2E8-BB93-7880-A479-4E384756FF7D}"/>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6A190AA5-786E-AA18-B103-FDCD7A9DA6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0C2C5D4-B4E0-273B-A82E-64C642917F4D}"/>
              </a:ext>
            </a:extLst>
          </p:cNvPr>
          <p:cNvPicPr>
            <a:picLocks noChangeAspect="1"/>
          </p:cNvPicPr>
          <p:nvPr/>
        </p:nvPicPr>
        <p:blipFill>
          <a:blip r:embed="rId3"/>
          <a:srcRect l="29465" r="29465"/>
          <a:stretch/>
        </p:blipFill>
        <p:spPr>
          <a:xfrm rot="16200000" flipV="1">
            <a:off x="2928437" y="-2359225"/>
            <a:ext cx="6335126" cy="11576450"/>
          </a:xfrm>
          <a:prstGeom prst="rect">
            <a:avLst/>
          </a:prstGeom>
        </p:spPr>
      </p:pic>
    </p:spTree>
    <p:extLst>
      <p:ext uri="{BB962C8B-B14F-4D97-AF65-F5344CB8AC3E}">
        <p14:creationId xmlns:p14="http://schemas.microsoft.com/office/powerpoint/2010/main" val="3750298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1A1EB1-92A3-49DF-1ECD-5100E3CD3D5A}"/>
              </a:ext>
            </a:extLst>
          </p:cNvPr>
          <p:cNvSpPr>
            <a:spLocks noGrp="1"/>
          </p:cNvSpPr>
          <p:nvPr>
            <p:ph type="title"/>
          </p:nvPr>
        </p:nvSpPr>
        <p:spPr>
          <a:xfrm>
            <a:off x="6392583" y="501651"/>
            <a:ext cx="4434720" cy="890269"/>
          </a:xfrm>
        </p:spPr>
        <p:txBody>
          <a:bodyPr vert="horz" lIns="91440" tIns="45720" rIns="91440" bIns="45720" rtlCol="0" anchor="b">
            <a:normAutofit/>
          </a:bodyPr>
          <a:lstStyle/>
          <a:p>
            <a:r>
              <a:rPr lang="en-US" sz="5400" b="1" kern="1200" dirty="0">
                <a:solidFill>
                  <a:schemeClr val="tx1"/>
                </a:solidFill>
                <a:latin typeface="+mj-lt"/>
                <a:ea typeface="+mj-ea"/>
                <a:cs typeface="+mj-cs"/>
              </a:rPr>
              <a:t>DISRUPTION</a:t>
            </a:r>
          </a:p>
        </p:txBody>
      </p:sp>
      <p:sp>
        <p:nvSpPr>
          <p:cNvPr id="25" name="Rectangle 2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EB4E297-3D6A-5987-9C94-8CBA2214E9C3}"/>
              </a:ext>
            </a:extLst>
          </p:cNvPr>
          <p:cNvSpPr>
            <a:spLocks noGrp="1"/>
          </p:cNvSpPr>
          <p:nvPr>
            <p:ph sz="half" idx="1"/>
          </p:nvPr>
        </p:nvSpPr>
        <p:spPr>
          <a:xfrm>
            <a:off x="6392583" y="1391920"/>
            <a:ext cx="5083525" cy="4964429"/>
          </a:xfrm>
        </p:spPr>
        <p:txBody>
          <a:bodyPr vert="horz" lIns="91440" tIns="45720" rIns="91440" bIns="45720" rtlCol="0" anchor="t">
            <a:normAutofit lnSpcReduction="10000"/>
          </a:bodyPr>
          <a:lstStyle/>
          <a:p>
            <a:pPr marL="0" indent="0">
              <a:buNone/>
            </a:pPr>
            <a:r>
              <a:rPr lang="en-US" sz="2000" dirty="0"/>
              <a:t>Disruptions can take a lot of different forms. </a:t>
            </a:r>
          </a:p>
          <a:p>
            <a:pPr marL="0" indent="0">
              <a:buNone/>
            </a:pPr>
            <a:r>
              <a:rPr lang="en-US" sz="2000" dirty="0"/>
              <a:t>Most of them set by how we react to them.</a:t>
            </a:r>
          </a:p>
          <a:p>
            <a:pPr marL="0" indent="0">
              <a:buNone/>
            </a:pPr>
            <a:endParaRPr lang="en-US" sz="2000" dirty="0"/>
          </a:p>
          <a:p>
            <a:r>
              <a:rPr lang="en-US" sz="2000" dirty="0">
                <a:solidFill>
                  <a:schemeClr val="accent4"/>
                </a:solidFill>
              </a:rPr>
              <a:t>A Derailment</a:t>
            </a:r>
          </a:p>
          <a:p>
            <a:r>
              <a:rPr lang="en-US" sz="2000" dirty="0">
                <a:solidFill>
                  <a:schemeClr val="accent4"/>
                </a:solidFill>
              </a:rPr>
              <a:t>A Barrier</a:t>
            </a:r>
          </a:p>
          <a:p>
            <a:r>
              <a:rPr lang="en-US" sz="2000" dirty="0">
                <a:solidFill>
                  <a:schemeClr val="accent4"/>
                </a:solidFill>
              </a:rPr>
              <a:t>An Obstacle</a:t>
            </a:r>
          </a:p>
          <a:p>
            <a:r>
              <a:rPr lang="en-US" sz="2000" dirty="0">
                <a:solidFill>
                  <a:schemeClr val="accent4"/>
                </a:solidFill>
              </a:rPr>
              <a:t>A Detour</a:t>
            </a:r>
          </a:p>
          <a:p>
            <a:r>
              <a:rPr lang="en-US" sz="2000" dirty="0">
                <a:solidFill>
                  <a:schemeClr val="accent4"/>
                </a:solidFill>
              </a:rPr>
              <a:t>A Speed-Bump</a:t>
            </a:r>
          </a:p>
          <a:p>
            <a:r>
              <a:rPr lang="en-US" sz="2000" dirty="0">
                <a:solidFill>
                  <a:schemeClr val="accent4"/>
                </a:solidFill>
              </a:rPr>
              <a:t>A Pause</a:t>
            </a:r>
          </a:p>
          <a:p>
            <a:r>
              <a:rPr lang="en-US" sz="2000" dirty="0">
                <a:solidFill>
                  <a:schemeClr val="accent4"/>
                </a:solidFill>
              </a:rPr>
              <a:t>A Change in Perspective</a:t>
            </a:r>
          </a:p>
          <a:p>
            <a:r>
              <a:rPr lang="en-US" sz="2000" dirty="0">
                <a:solidFill>
                  <a:schemeClr val="accent4"/>
                </a:solidFill>
              </a:rPr>
              <a:t>An Opportunity</a:t>
            </a:r>
          </a:p>
          <a:p>
            <a:r>
              <a:rPr lang="en-US" sz="2000" dirty="0">
                <a:solidFill>
                  <a:schemeClr val="accent4"/>
                </a:solidFill>
              </a:rPr>
              <a:t>‘Creative Destruction’</a:t>
            </a:r>
          </a:p>
          <a:p>
            <a:endParaRPr lang="en-US" sz="1800" dirty="0">
              <a:solidFill>
                <a:schemeClr val="accent4"/>
              </a:solidFill>
            </a:endParaRPr>
          </a:p>
        </p:txBody>
      </p:sp>
      <p:cxnSp>
        <p:nvCxnSpPr>
          <p:cNvPr id="27" name="Straight Connector 2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8194" name="Picture 2">
            <a:extLst>
              <a:ext uri="{FF2B5EF4-FFF2-40B4-BE49-F238E27FC236}">
                <a16:creationId xmlns:a16="http://schemas.microsoft.com/office/drawing/2014/main" id="{C0F8204B-D2E0-D685-E4B6-862E530FDF35}"/>
              </a:ext>
            </a:extLst>
          </p:cNvPr>
          <p:cNvPicPr>
            <a:picLocks noChangeAspect="1" noChangeArrowheads="1"/>
          </p:cNvPicPr>
          <p:nvPr/>
        </p:nvPicPr>
        <p:blipFill>
          <a:blip r:embed="rId2"/>
          <a:srcRect l="18907" r="18907"/>
          <a:stretch/>
        </p:blipFill>
        <p:spPr bwMode="auto">
          <a:xfrm>
            <a:off x="199228" y="544376"/>
            <a:ext cx="5381453" cy="57692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BFDB08EF-2F69-4B3A-CD74-32F83AE0F53F}"/>
              </a:ext>
            </a:extLst>
          </p:cNvPr>
          <p:cNvSpPr>
            <a:spLocks noChangeArrowheads="1"/>
          </p:cNvSpPr>
          <p:nvPr/>
        </p:nvSpPr>
        <p:spPr bwMode="auto">
          <a:xfrm>
            <a:off x="91440" y="6364724"/>
            <a:ext cx="36599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Arial" panose="020B0604020202020204" pitchFamily="34" charset="0"/>
              </a:rPr>
              <a:t>Photo by </a:t>
            </a:r>
            <a:r>
              <a:rPr kumimoji="0" lang="en-US" altLang="en-US" sz="1800" b="0" i="0" u="none" strike="noStrike" cap="none" normalizeH="0" baseline="0" dirty="0">
                <a:ln>
                  <a:noFill/>
                </a:ln>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Ben Wicks</a:t>
            </a:r>
            <a:r>
              <a:rPr kumimoji="0" lang="en-US" altLang="en-US" sz="1800" b="0" i="0" u="none" strike="noStrike" cap="none" normalizeH="0" baseline="0" dirty="0">
                <a:ln>
                  <a:noFill/>
                </a:ln>
                <a:solidFill>
                  <a:schemeClr val="bg1"/>
                </a:solidFill>
                <a:effectLst/>
                <a:latin typeface="Arial" panose="020B0604020202020204" pitchFamily="34" charset="0"/>
              </a:rPr>
              <a:t> on </a:t>
            </a:r>
            <a:r>
              <a:rPr kumimoji="0" lang="en-US" altLang="en-US" sz="1800" b="0" i="0" u="none" strike="noStrike" cap="none" normalizeH="0" baseline="0" dirty="0" err="1">
                <a:ln>
                  <a:noFill/>
                </a:ln>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800" b="0" i="0" u="none" strike="noStrike" cap="none" normalizeH="0" baseline="0" dirty="0">
                <a:ln>
                  <a:noFill/>
                </a:ln>
                <a:solidFill>
                  <a:schemeClr val="bg1"/>
                </a:solidFill>
                <a:effectLst/>
                <a:latin typeface="Arial" panose="020B0604020202020204" pitchFamily="34" charset="0"/>
              </a:rPr>
              <a:t> </a:t>
            </a:r>
          </a:p>
        </p:txBody>
      </p:sp>
    </p:spTree>
    <p:extLst>
      <p:ext uri="{BB962C8B-B14F-4D97-AF65-F5344CB8AC3E}">
        <p14:creationId xmlns:p14="http://schemas.microsoft.com/office/powerpoint/2010/main" val="692871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C1781-42BC-08A1-66B8-918533BAC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A1DF2-803C-01B3-0293-532BF8064F8C}"/>
              </a:ext>
            </a:extLst>
          </p:cNvPr>
          <p:cNvSpPr>
            <a:spLocks noGrp="1"/>
          </p:cNvSpPr>
          <p:nvPr>
            <p:ph type="ctrTitle"/>
          </p:nvPr>
        </p:nvSpPr>
        <p:spPr>
          <a:xfrm>
            <a:off x="1524000" y="1239029"/>
            <a:ext cx="9144000" cy="3109452"/>
          </a:xfrm>
        </p:spPr>
        <p:txBody>
          <a:bodyPr>
            <a:normAutofit fontScale="90000"/>
          </a:bodyPr>
          <a:lstStyle/>
          <a:p>
            <a:pPr algn="l"/>
            <a:r>
              <a:rPr lang="en-GB" sz="4800" dirty="0"/>
              <a:t>This keynote:</a:t>
            </a:r>
            <a:br>
              <a:rPr lang="en-GB" sz="4800" dirty="0"/>
            </a:br>
            <a:r>
              <a:rPr lang="en-GB" sz="4800" dirty="0">
                <a:solidFill>
                  <a:schemeClr val="tx1"/>
                </a:solidFill>
              </a:rPr>
              <a:t>A journey through past present and future disruptions.</a:t>
            </a:r>
            <a:br>
              <a:rPr lang="en-GB" sz="4800" dirty="0"/>
            </a:br>
            <a:endParaRPr lang="en-GB" sz="4800" dirty="0"/>
          </a:p>
        </p:txBody>
      </p:sp>
    </p:spTree>
    <p:extLst>
      <p:ext uri="{BB962C8B-B14F-4D97-AF65-F5344CB8AC3E}">
        <p14:creationId xmlns:p14="http://schemas.microsoft.com/office/powerpoint/2010/main" val="3525086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485A26-4765-963E-6F87-C40EEA0ADCD7}"/>
            </a:ext>
          </a:extLst>
        </p:cNvPr>
        <p:cNvGrpSpPr/>
        <p:nvPr/>
      </p:nvGrpSpPr>
      <p:grpSpPr>
        <a:xfrm>
          <a:off x="0" y="0"/>
          <a:ext cx="0" cy="0"/>
          <a:chOff x="0" y="0"/>
          <a:chExt cx="0" cy="0"/>
        </a:xfrm>
      </p:grpSpPr>
      <p:pic>
        <p:nvPicPr>
          <p:cNvPr id="4" name="Picture 3" descr="A person standing on a hill&#10;&#10;AI-generated content may be incorrect.">
            <a:extLst>
              <a:ext uri="{FF2B5EF4-FFF2-40B4-BE49-F238E27FC236}">
                <a16:creationId xmlns:a16="http://schemas.microsoft.com/office/drawing/2014/main" id="{E0DA8361-20E4-CC8E-8F00-B11528DEF960}"/>
              </a:ext>
            </a:extLst>
          </p:cNvPr>
          <p:cNvPicPr>
            <a:picLocks noChangeAspect="1"/>
          </p:cNvPicPr>
          <p:nvPr/>
        </p:nvPicPr>
        <p:blipFill>
          <a:blip r:embed="rId3"/>
          <a:srcRect t="15730"/>
          <a:stretch>
            <a:fillRect/>
          </a:stretch>
        </p:blipFill>
        <p:spPr>
          <a:xfrm>
            <a:off x="-3051" y="0"/>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24A8A7-8144-EA87-5B3E-682D6D4BB366}"/>
              </a:ext>
            </a:extLst>
          </p:cNvPr>
          <p:cNvSpPr>
            <a:spLocks noGrp="1"/>
          </p:cNvSpPr>
          <p:nvPr>
            <p:ph type="ctrTitle"/>
          </p:nvPr>
        </p:nvSpPr>
        <p:spPr>
          <a:xfrm>
            <a:off x="643466" y="643467"/>
            <a:ext cx="6062134" cy="3569242"/>
          </a:xfrm>
        </p:spPr>
        <p:txBody>
          <a:bodyPr vert="horz" lIns="91440" tIns="45720" rIns="91440" bIns="45720" rtlCol="0" anchor="t">
            <a:normAutofit/>
          </a:bodyPr>
          <a:lstStyle/>
          <a:p>
            <a:pPr algn="l"/>
            <a:r>
              <a:rPr lang="en-US" sz="2900" b="1" i="0" kern="1200" cap="all" baseline="0" dirty="0">
                <a:solidFill>
                  <a:schemeClr val="tx1"/>
                </a:solidFill>
                <a:latin typeface="+mj-lt"/>
                <a:ea typeface="+mj-ea"/>
                <a:cs typeface="+mj-cs"/>
              </a:rPr>
              <a:t>The past:</a:t>
            </a:r>
            <a:br>
              <a:rPr lang="en-US" sz="2900" b="1" i="0" kern="1200" cap="all" baseline="0" dirty="0">
                <a:latin typeface="+mj-lt"/>
                <a:ea typeface="+mj-ea"/>
                <a:cs typeface="+mj-cs"/>
              </a:rPr>
            </a:br>
            <a:r>
              <a:rPr lang="en-US" sz="2900" b="1" i="0" kern="1200" cap="all" baseline="0" dirty="0">
                <a:latin typeface="+mj-lt"/>
                <a:ea typeface="+mj-ea"/>
                <a:cs typeface="+mj-cs"/>
              </a:rPr>
              <a:t>we were once mavericks.</a:t>
            </a:r>
            <a:br>
              <a:rPr lang="en-US" sz="2900" b="1" i="0" kern="1200" cap="all" baseline="0" dirty="0">
                <a:latin typeface="+mj-lt"/>
                <a:ea typeface="+mj-ea"/>
                <a:cs typeface="+mj-cs"/>
              </a:rPr>
            </a:br>
            <a:r>
              <a:rPr lang="en-US" sz="2900" b="1" i="0" kern="1200" cap="all" baseline="0" dirty="0">
                <a:latin typeface="+mj-lt"/>
                <a:ea typeface="+mj-ea"/>
                <a:cs typeface="+mj-cs"/>
              </a:rPr>
              <a:t>Pioneers in the wilderness.</a:t>
            </a:r>
            <a:br>
              <a:rPr lang="en-US" sz="2900" b="1" i="0" kern="1200" cap="all" baseline="0" dirty="0">
                <a:latin typeface="+mj-lt"/>
                <a:ea typeface="+mj-ea"/>
                <a:cs typeface="+mj-cs"/>
              </a:rPr>
            </a:br>
            <a:r>
              <a:rPr lang="en-US" sz="2900" b="1" i="0" kern="1200" cap="all" baseline="0" dirty="0">
                <a:latin typeface="+mj-lt"/>
                <a:ea typeface="+mj-ea"/>
                <a:cs typeface="+mj-cs"/>
              </a:rPr>
              <a:t>We were the disruptors.</a:t>
            </a:r>
            <a:br>
              <a:rPr lang="en-US" sz="2900" b="1" i="0" kern="1200" cap="all" baseline="0" dirty="0">
                <a:latin typeface="+mj-lt"/>
                <a:ea typeface="+mj-ea"/>
                <a:cs typeface="+mj-cs"/>
              </a:rPr>
            </a:br>
            <a:r>
              <a:rPr lang="en-US" sz="2900" dirty="0"/>
              <a:t>We started-up.</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AE044586-906A-75DA-0CAB-AD6B6433A130}"/>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R="0" lvl="0" fontAlgn="base">
              <a:lnSpc>
                <a:spcPct val="90000"/>
              </a:lnSpc>
              <a:spcBef>
                <a:spcPts val="1000"/>
              </a:spcBef>
              <a:spcAft>
                <a:spcPct val="0"/>
              </a:spcAft>
              <a:buClrTx/>
              <a:buSzTx/>
              <a:tabLst/>
            </a:pPr>
            <a:r>
              <a:rPr kumimoji="0" lang="en-US" altLang="en-US" sz="1400" b="0" i="0" u="none" strike="noStrike" kern="1200" cap="none" normalizeH="0" baseline="0" dirty="0">
                <a:ln>
                  <a:noFill/>
                </a:ln>
                <a:solidFill>
                  <a:schemeClr val="bg1"/>
                </a:solidFill>
                <a:effectLst/>
                <a:latin typeface="+mn-lt"/>
                <a:ea typeface="+mn-ea"/>
                <a:cs typeface="+mn-cs"/>
              </a:rPr>
              <a:t>Photo by </a:t>
            </a:r>
            <a:r>
              <a:rPr kumimoji="0" lang="en-US" altLang="en-US" sz="1400" b="0" i="0" u="none" strike="noStrike" kern="1200" cap="none" normalizeH="0" baseline="0" dirty="0">
                <a:ln>
                  <a:noFill/>
                </a:ln>
                <a:solidFill>
                  <a:schemeClr val="bg1"/>
                </a:solidFill>
                <a:effectLst/>
                <a:latin typeface="+mn-lt"/>
                <a:ea typeface="+mn-ea"/>
                <a:cs typeface="+mn-cs"/>
                <a:hlinkClick r:id="rId4"/>
              </a:rPr>
              <a:t>Veerle Contant</a:t>
            </a:r>
            <a:r>
              <a:rPr kumimoji="0" lang="en-US" altLang="en-US" sz="1400" b="0" i="0" u="none" strike="noStrike" kern="1200" cap="none" normalizeH="0" baseline="0" dirty="0">
                <a:ln>
                  <a:noFill/>
                </a:ln>
                <a:solidFill>
                  <a:schemeClr val="bg1"/>
                </a:solidFill>
                <a:effectLst/>
                <a:latin typeface="+mn-lt"/>
                <a:ea typeface="+mn-ea"/>
                <a:cs typeface="+mn-cs"/>
              </a:rPr>
              <a:t> on </a:t>
            </a:r>
            <a:r>
              <a:rPr kumimoji="0" lang="en-US" altLang="en-US" sz="1400" b="0" i="0" u="none" strike="noStrike" kern="1200" cap="none" normalizeH="0" baseline="0" dirty="0" err="1">
                <a:ln>
                  <a:noFill/>
                </a:ln>
                <a:solidFill>
                  <a:schemeClr val="bg1"/>
                </a:solidFill>
                <a:effectLst/>
                <a:latin typeface="+mn-lt"/>
                <a:ea typeface="+mn-ea"/>
                <a:cs typeface="+mn-cs"/>
                <a:hlinkClick r:id="rId5"/>
              </a:rPr>
              <a:t>Unsplash</a:t>
            </a:r>
            <a:r>
              <a:rPr kumimoji="0" lang="en-US" altLang="en-US" sz="1400" b="0" i="0" u="none" strike="noStrike" kern="1200" cap="none" normalizeH="0" baseline="0" dirty="0">
                <a:ln>
                  <a:noFill/>
                </a:ln>
                <a:solidFill>
                  <a:schemeClr val="bg1"/>
                </a:solidFill>
                <a:effectLst/>
                <a:latin typeface="+mn-lt"/>
                <a:ea typeface="+mn-ea"/>
                <a:cs typeface="+mn-cs"/>
              </a:rPr>
              <a:t> </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7B0283F-73CC-5B5F-4D0E-BD644A0CE1D8}"/>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478184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6BE9FD-A404-BF39-5A45-8DAD898CCC5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04A1314-7713-3AC2-8FDC-70A01F80DAE4}"/>
              </a:ext>
            </a:extLst>
          </p:cNvPr>
          <p:cNvPicPr>
            <a:picLocks noChangeAspect="1"/>
          </p:cNvPicPr>
          <p:nvPr/>
        </p:nvPicPr>
        <p:blipFill>
          <a:blip r:embed="rId3"/>
          <a:srcRect t="7812" b="7812"/>
          <a:stretch/>
        </p:blipFill>
        <p:spPr>
          <a:xfrm>
            <a:off x="-3050" y="0"/>
            <a:ext cx="12191977" cy="6858022"/>
          </a:xfrm>
          <a:prstGeom prst="rect">
            <a:avLst/>
          </a:prstGeom>
        </p:spPr>
      </p:pic>
      <p:sp>
        <p:nvSpPr>
          <p:cNvPr id="16" name="Rectangle 15">
            <a:extLst>
              <a:ext uri="{FF2B5EF4-FFF2-40B4-BE49-F238E27FC236}">
                <a16:creationId xmlns:a16="http://schemas.microsoft.com/office/drawing/2014/main" id="{294E351E-02F0-C2A0-6AA7-26DCF1218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838AD6-8DA1-D9AC-C16B-0C8BF4BD7E2E}"/>
              </a:ext>
            </a:extLst>
          </p:cNvPr>
          <p:cNvSpPr>
            <a:spLocks noGrp="1"/>
          </p:cNvSpPr>
          <p:nvPr>
            <p:ph type="ctrTitle"/>
          </p:nvPr>
        </p:nvSpPr>
        <p:spPr>
          <a:xfrm>
            <a:off x="308186" y="5486400"/>
            <a:ext cx="7170844" cy="3156228"/>
          </a:xfrm>
        </p:spPr>
        <p:txBody>
          <a:bodyPr vert="horz" lIns="91440" tIns="45720" rIns="91440" bIns="45720" rtlCol="0" anchor="t">
            <a:normAutofit/>
          </a:bodyPr>
          <a:lstStyle/>
          <a:p>
            <a:pPr algn="l"/>
            <a:r>
              <a:rPr lang="en-US" sz="2900" b="1" i="0" kern="1200" cap="all" baseline="0" dirty="0">
                <a:latin typeface="+mj-lt"/>
                <a:ea typeface="+mj-ea"/>
                <a:cs typeface="+mj-cs"/>
              </a:rPr>
              <a:t>The past:</a:t>
            </a:r>
            <a:br>
              <a:rPr lang="en-US" sz="2900" b="1" i="0" kern="1200" cap="all" baseline="0" dirty="0">
                <a:latin typeface="+mj-lt"/>
                <a:ea typeface="+mj-ea"/>
                <a:cs typeface="+mj-cs"/>
              </a:rPr>
            </a:br>
            <a:r>
              <a:rPr lang="en-US" sz="2900" b="1" i="0" kern="1200" cap="all" baseline="0" dirty="0">
                <a:solidFill>
                  <a:schemeClr val="accent4"/>
                </a:solidFill>
                <a:latin typeface="+mj-lt"/>
                <a:ea typeface="+mj-ea"/>
                <a:cs typeface="+mj-cs"/>
              </a:rPr>
              <a:t>“artisans in th</a:t>
            </a:r>
            <a:r>
              <a:rPr lang="en-US" sz="2900" dirty="0">
                <a:solidFill>
                  <a:schemeClr val="accent4"/>
                </a:solidFill>
              </a:rPr>
              <a:t>e workshop.”</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4D9D30DB-C879-8B16-B804-B5BE5118CCB4}"/>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lvl="0" eaLnBrk="0" fontAlgn="base" hangingPunct="0">
              <a:spcBef>
                <a:spcPct val="0"/>
              </a:spcBef>
              <a:spcAft>
                <a:spcPct val="0"/>
              </a:spcAft>
            </a:pPr>
            <a:r>
              <a:rPr lang="en-US" altLang="en-US" sz="1400" dirty="0">
                <a:solidFill>
                  <a:schemeClr val="bg1"/>
                </a:solidFill>
                <a:latin typeface="Arial" panose="020B0604020202020204" pitchFamily="34" charset="0"/>
              </a:rPr>
              <a:t>Photo by </a:t>
            </a:r>
            <a:r>
              <a:rPr lang="en-US" altLang="en-US" sz="1400" dirty="0">
                <a:solidFill>
                  <a:schemeClr val="bg1"/>
                </a:solidFill>
                <a:latin typeface="Arial" panose="020B0604020202020204" pitchFamily="34" charset="0"/>
                <a:hlinkClick r:id="rId4">
                  <a:extLst>
                    <a:ext uri="{A12FA001-AC4F-418D-AE19-62706E023703}">
                      <ahyp:hlinkClr xmlns:ahyp="http://schemas.microsoft.com/office/drawing/2018/hyperlinkcolor" val="tx"/>
                    </a:ext>
                  </a:extLst>
                </a:hlinkClick>
              </a:rPr>
              <a:t>Austin</a:t>
            </a:r>
            <a:r>
              <a:rPr lang="en-US" altLang="en-US" sz="1400" dirty="0">
                <a:solidFill>
                  <a:schemeClr val="bg1"/>
                </a:solidFill>
                <a:latin typeface="Arial" panose="020B0604020202020204" pitchFamily="34" charset="0"/>
              </a:rPr>
              <a:t> on </a:t>
            </a:r>
            <a:r>
              <a:rPr lang="en-US" altLang="en-US" sz="1400" dirty="0" err="1">
                <a:solidFill>
                  <a:schemeClr val="bg1"/>
                </a:solidFill>
                <a:latin typeface="Arial" panose="020B0604020202020204" pitchFamily="34" charset="0"/>
                <a:hlinkClick r:id="rId5">
                  <a:extLst>
                    <a:ext uri="{A12FA001-AC4F-418D-AE19-62706E023703}">
                      <ahyp:hlinkClr xmlns:ahyp="http://schemas.microsoft.com/office/drawing/2018/hyperlinkcolor" val="tx"/>
                    </a:ext>
                  </a:extLst>
                </a:hlinkClick>
              </a:rPr>
              <a:t>Unsplash</a:t>
            </a:r>
            <a:r>
              <a:rPr lang="en-US" altLang="en-US" sz="1400" dirty="0">
                <a:solidFill>
                  <a:schemeClr val="bg1"/>
                </a:solidFill>
                <a:latin typeface="Arial" panose="020B0604020202020204" pitchFamily="34" charset="0"/>
              </a:rPr>
              <a:t> </a:t>
            </a:r>
          </a:p>
        </p:txBody>
      </p:sp>
      <p:sp>
        <p:nvSpPr>
          <p:cNvPr id="18" name="Rectangle 17">
            <a:extLst>
              <a:ext uri="{FF2B5EF4-FFF2-40B4-BE49-F238E27FC236}">
                <a16:creationId xmlns:a16="http://schemas.microsoft.com/office/drawing/2014/main" id="{E54D5D90-AB8C-12DF-EF9F-244FCA4CB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E398820-3E82-D0C8-B5AB-D805EE5C1D0B}"/>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498126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52B3B1-6AB1-9094-7707-E69C876EB9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D42D30B-1B5E-F234-058D-04C2963B737C}"/>
              </a:ext>
            </a:extLst>
          </p:cNvPr>
          <p:cNvPicPr>
            <a:picLocks noChangeAspect="1"/>
          </p:cNvPicPr>
          <p:nvPr/>
        </p:nvPicPr>
        <p:blipFill>
          <a:blip r:embed="rId3"/>
          <a:srcRect t="7754" b="7754"/>
          <a:stretch/>
        </p:blipFill>
        <p:spPr>
          <a:xfrm>
            <a:off x="-3050" y="0"/>
            <a:ext cx="12191977" cy="6858022"/>
          </a:xfrm>
          <a:prstGeom prst="rect">
            <a:avLst/>
          </a:prstGeom>
        </p:spPr>
      </p:pic>
      <p:sp>
        <p:nvSpPr>
          <p:cNvPr id="16" name="Rectangle 15">
            <a:extLst>
              <a:ext uri="{FF2B5EF4-FFF2-40B4-BE49-F238E27FC236}">
                <a16:creationId xmlns:a16="http://schemas.microsoft.com/office/drawing/2014/main" id="{5AFA699C-FCEC-2C54-C625-9908F0DEC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C8786B-0A53-69EA-D669-03D923DDD6CA}"/>
              </a:ext>
            </a:extLst>
          </p:cNvPr>
          <p:cNvSpPr>
            <a:spLocks noGrp="1"/>
          </p:cNvSpPr>
          <p:nvPr>
            <p:ph type="ctrTitle"/>
          </p:nvPr>
        </p:nvSpPr>
        <p:spPr>
          <a:xfrm>
            <a:off x="308186" y="5486400"/>
            <a:ext cx="7170844" cy="3156228"/>
          </a:xfrm>
        </p:spPr>
        <p:txBody>
          <a:bodyPr vert="horz" lIns="91440" tIns="45720" rIns="91440" bIns="45720" rtlCol="0" anchor="t">
            <a:normAutofit/>
          </a:bodyPr>
          <a:lstStyle/>
          <a:p>
            <a:pPr algn="l"/>
            <a:r>
              <a:rPr lang="en-US" sz="2900" b="1" i="0" kern="1200" cap="all" baseline="0" dirty="0">
                <a:latin typeface="+mj-lt"/>
                <a:ea typeface="+mj-ea"/>
                <a:cs typeface="+mj-cs"/>
              </a:rPr>
              <a:t>Musk </a:t>
            </a:r>
            <a:r>
              <a:rPr lang="en-US" sz="2900" dirty="0"/>
              <a:t>rising</a:t>
            </a:r>
            <a:r>
              <a:rPr lang="en-US" sz="2900" b="1" i="0" kern="1200" cap="all" baseline="0" dirty="0">
                <a:latin typeface="+mj-lt"/>
                <a:ea typeface="+mj-ea"/>
                <a:cs typeface="+mj-cs"/>
              </a:rPr>
              <a:t>:</a:t>
            </a:r>
            <a:br>
              <a:rPr lang="en-US" sz="2900" b="1" i="0" kern="1200" cap="all" baseline="0" dirty="0">
                <a:latin typeface="+mj-lt"/>
                <a:ea typeface="+mj-ea"/>
                <a:cs typeface="+mj-cs"/>
              </a:rPr>
            </a:br>
            <a:r>
              <a:rPr lang="en-US" sz="2900" b="1" i="0" kern="1200" cap="all" baseline="0" dirty="0">
                <a:solidFill>
                  <a:schemeClr val="accent4"/>
                </a:solidFill>
                <a:latin typeface="+mj-lt"/>
                <a:ea typeface="+mj-ea"/>
                <a:cs typeface="+mj-cs"/>
              </a:rPr>
              <a:t>Elon musk</a:t>
            </a:r>
            <a:r>
              <a:rPr lang="en-US" sz="2900" dirty="0">
                <a:solidFill>
                  <a:schemeClr val="accent4"/>
                </a:solidFill>
              </a:rPr>
              <a:t>. Tech BRO hero.</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59A6E847-7DB4-6A1D-8EB1-AED1E2A18B49}"/>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lvl="0" eaLnBrk="0" fontAlgn="base" hangingPunct="0">
              <a:spcBef>
                <a:spcPct val="0"/>
              </a:spcBef>
              <a:spcAft>
                <a:spcPct val="0"/>
              </a:spcAft>
            </a:pPr>
            <a:r>
              <a:rPr lang="en-US" altLang="en-US" sz="1400" dirty="0">
                <a:solidFill>
                  <a:schemeClr val="bg1"/>
                </a:solidFill>
                <a:latin typeface="Arial" panose="020B0604020202020204" pitchFamily="34" charset="0"/>
              </a:rPr>
              <a:t>Getty Images</a:t>
            </a:r>
          </a:p>
        </p:txBody>
      </p:sp>
      <p:sp>
        <p:nvSpPr>
          <p:cNvPr id="18" name="Rectangle 17">
            <a:extLst>
              <a:ext uri="{FF2B5EF4-FFF2-40B4-BE49-F238E27FC236}">
                <a16:creationId xmlns:a16="http://schemas.microsoft.com/office/drawing/2014/main" id="{A41EC262-4819-0731-2309-7ECBF5861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70C4D1F-63F0-0A37-304D-634091EA6DAB}"/>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370421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7E5872-0AAB-C431-4ACA-00464C1932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0D869C6-0D2C-629F-CEF4-EB4675CAD91D}"/>
              </a:ext>
            </a:extLst>
          </p:cNvPr>
          <p:cNvPicPr>
            <a:picLocks noChangeAspect="1"/>
          </p:cNvPicPr>
          <p:nvPr/>
        </p:nvPicPr>
        <p:blipFill>
          <a:blip r:embed="rId3"/>
          <a:srcRect t="9583" b="9583"/>
          <a:stretch/>
        </p:blipFill>
        <p:spPr>
          <a:xfrm>
            <a:off x="-3051" y="0"/>
            <a:ext cx="12191977" cy="6858022"/>
          </a:xfrm>
          <a:prstGeom prst="rect">
            <a:avLst/>
          </a:prstGeom>
        </p:spPr>
      </p:pic>
      <p:sp>
        <p:nvSpPr>
          <p:cNvPr id="16" name="Rectangle 15">
            <a:extLst>
              <a:ext uri="{FF2B5EF4-FFF2-40B4-BE49-F238E27FC236}">
                <a16:creationId xmlns:a16="http://schemas.microsoft.com/office/drawing/2014/main" id="{9B811ABE-F41A-985C-7FB4-199DD6725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21CDEB-0D80-3091-2055-BA3583277C5F}"/>
              </a:ext>
            </a:extLst>
          </p:cNvPr>
          <p:cNvSpPr>
            <a:spLocks noGrp="1"/>
          </p:cNvSpPr>
          <p:nvPr>
            <p:ph type="ctrTitle"/>
          </p:nvPr>
        </p:nvSpPr>
        <p:spPr>
          <a:xfrm>
            <a:off x="517173" y="1214934"/>
            <a:ext cx="6683164" cy="2084078"/>
          </a:xfrm>
          <a:solidFill>
            <a:schemeClr val="accent4"/>
          </a:solidFill>
        </p:spPr>
        <p:txBody>
          <a:bodyPr vert="horz" lIns="91440" tIns="45720" rIns="91440" bIns="45720" rtlCol="0" anchor="t">
            <a:normAutofit/>
          </a:bodyPr>
          <a:lstStyle/>
          <a:p>
            <a:pPr algn="l"/>
            <a:r>
              <a:rPr lang="en-US" sz="2900" b="1" i="0" kern="1200" cap="all" baseline="0" dirty="0">
                <a:solidFill>
                  <a:schemeClr val="tx1"/>
                </a:solidFill>
                <a:latin typeface="+mj-lt"/>
                <a:ea typeface="+mj-ea"/>
                <a:cs typeface="+mj-cs"/>
              </a:rPr>
              <a:t>The present:</a:t>
            </a:r>
            <a:br>
              <a:rPr lang="en-US" sz="2900" b="1" i="0" kern="1200" cap="all" baseline="0" dirty="0">
                <a:latin typeface="+mj-lt"/>
                <a:ea typeface="+mj-ea"/>
                <a:cs typeface="+mj-cs"/>
              </a:rPr>
            </a:br>
            <a:r>
              <a:rPr lang="en-US" sz="2900" b="1" i="0" kern="1200" cap="all" baseline="0" dirty="0">
                <a:latin typeface="+mj-lt"/>
                <a:ea typeface="+mj-ea"/>
                <a:cs typeface="+mj-cs"/>
              </a:rPr>
              <a:t>scaling through crises</a:t>
            </a:r>
            <a:br>
              <a:rPr lang="en-US" sz="2900" b="1" i="0" kern="1200" cap="all" baseline="0" dirty="0">
                <a:latin typeface="+mj-lt"/>
                <a:ea typeface="+mj-ea"/>
                <a:cs typeface="+mj-cs"/>
              </a:rPr>
            </a:br>
            <a:r>
              <a:rPr lang="en-US" sz="2900" dirty="0"/>
              <a:t>From disruptors to disrupted.</a:t>
            </a:r>
            <a:br>
              <a:rPr lang="en-US" sz="2900" dirty="0"/>
            </a:br>
            <a:r>
              <a:rPr lang="en-US" sz="2900" dirty="0"/>
              <a:t>Burnout.</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9ABEEA48-EBE3-15BE-746D-619D2E55A3BE}"/>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R="0" lvl="0" fontAlgn="base">
              <a:lnSpc>
                <a:spcPct val="90000"/>
              </a:lnSpc>
              <a:spcBef>
                <a:spcPts val="1000"/>
              </a:spcBef>
              <a:spcAft>
                <a:spcPct val="0"/>
              </a:spcAft>
              <a:buClrTx/>
              <a:buSzTx/>
              <a:tabLst/>
            </a:pPr>
            <a:r>
              <a:rPr lang="en-GB" sz="1600" dirty="0">
                <a:solidFill>
                  <a:schemeClr val="bg1"/>
                </a:solidFill>
              </a:rPr>
              <a:t>Photo by </a:t>
            </a:r>
            <a:r>
              <a:rPr lang="en-GB" sz="1600" dirty="0">
                <a:solidFill>
                  <a:schemeClr val="bg1"/>
                </a:solidFill>
                <a:hlinkClick r:id="rId4">
                  <a:extLst>
                    <a:ext uri="{A12FA001-AC4F-418D-AE19-62706E023703}">
                      <ahyp:hlinkClr xmlns:ahyp="http://schemas.microsoft.com/office/drawing/2018/hyperlinkcolor" val="tx"/>
                    </a:ext>
                  </a:extLst>
                </a:hlinkClick>
              </a:rPr>
              <a:t>Mick Haupt</a:t>
            </a:r>
            <a:r>
              <a:rPr lang="en-GB" sz="1600" dirty="0">
                <a:solidFill>
                  <a:schemeClr val="bg1"/>
                </a:solidFill>
              </a:rPr>
              <a:t> on </a:t>
            </a:r>
            <a:r>
              <a:rPr lang="en-GB" sz="1600" dirty="0" err="1">
                <a:solidFill>
                  <a:schemeClr val="bg1"/>
                </a:solidFill>
                <a:hlinkClick r:id="rId5">
                  <a:extLst>
                    <a:ext uri="{A12FA001-AC4F-418D-AE19-62706E023703}">
                      <ahyp:hlinkClr xmlns:ahyp="http://schemas.microsoft.com/office/drawing/2018/hyperlinkcolor" val="tx"/>
                    </a:ext>
                  </a:extLst>
                </a:hlinkClick>
              </a:rPr>
              <a:t>Unsplash</a:t>
            </a:r>
            <a:endParaRPr kumimoji="0" lang="en-US" altLang="en-US" sz="1200" b="0" i="0" u="none" strike="noStrike" kern="1200" cap="none" normalizeH="0" baseline="0" dirty="0">
              <a:ln>
                <a:noFill/>
              </a:ln>
              <a:solidFill>
                <a:schemeClr val="bg1"/>
              </a:solidFill>
              <a:effectLst/>
              <a:latin typeface="+mn-lt"/>
              <a:ea typeface="+mn-ea"/>
              <a:cs typeface="+mn-cs"/>
            </a:endParaRPr>
          </a:p>
        </p:txBody>
      </p:sp>
      <p:sp>
        <p:nvSpPr>
          <p:cNvPr id="18" name="Rectangle 17">
            <a:extLst>
              <a:ext uri="{FF2B5EF4-FFF2-40B4-BE49-F238E27FC236}">
                <a16:creationId xmlns:a16="http://schemas.microsoft.com/office/drawing/2014/main" id="{D207E428-4F97-D66E-A4B7-BEACF7017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6D952E2-E5D9-A915-4402-95350E14D593}"/>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19497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3899E2-B9FC-078F-4ACB-A34D3DFD52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025708-D022-7497-BDFD-2230234C0615}"/>
              </a:ext>
            </a:extLst>
          </p:cNvPr>
          <p:cNvPicPr>
            <a:picLocks noChangeAspect="1"/>
          </p:cNvPicPr>
          <p:nvPr/>
        </p:nvPicPr>
        <p:blipFill>
          <a:blip r:embed="rId3"/>
          <a:srcRect t="31230" b="31230"/>
          <a:stretch/>
        </p:blipFill>
        <p:spPr>
          <a:xfrm>
            <a:off x="-3050" y="0"/>
            <a:ext cx="12191977" cy="6858022"/>
          </a:xfrm>
          <a:prstGeom prst="rect">
            <a:avLst/>
          </a:prstGeom>
        </p:spPr>
      </p:pic>
      <p:sp>
        <p:nvSpPr>
          <p:cNvPr id="16" name="Rectangle 15">
            <a:extLst>
              <a:ext uri="{FF2B5EF4-FFF2-40B4-BE49-F238E27FC236}">
                <a16:creationId xmlns:a16="http://schemas.microsoft.com/office/drawing/2014/main" id="{56E4BFDF-60D2-BA0B-F215-1B40BFF0E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4263B6-837B-D7DA-C1D5-B4C8324460F1}"/>
              </a:ext>
            </a:extLst>
          </p:cNvPr>
          <p:cNvSpPr>
            <a:spLocks noGrp="1"/>
          </p:cNvSpPr>
          <p:nvPr>
            <p:ph type="ctrTitle"/>
          </p:nvPr>
        </p:nvSpPr>
        <p:spPr>
          <a:xfrm>
            <a:off x="308185" y="5520690"/>
            <a:ext cx="8321111" cy="3121938"/>
          </a:xfrm>
          <a:solidFill>
            <a:schemeClr val="accent4"/>
          </a:solidFill>
        </p:spPr>
        <p:txBody>
          <a:bodyPr vert="horz" lIns="91440" tIns="45720" rIns="91440" bIns="45720" rtlCol="0" anchor="t">
            <a:normAutofit/>
          </a:bodyPr>
          <a:lstStyle/>
          <a:p>
            <a:pPr algn="l"/>
            <a:r>
              <a:rPr lang="en-US" sz="2900" b="1" i="0" kern="1200" cap="all" baseline="0" dirty="0">
                <a:latin typeface="+mj-lt"/>
                <a:ea typeface="+mj-ea"/>
                <a:cs typeface="+mj-cs"/>
              </a:rPr>
              <a:t>The present:</a:t>
            </a:r>
            <a:br>
              <a:rPr lang="en-US" sz="2900" b="1" i="0" kern="1200" cap="all" baseline="0" dirty="0">
                <a:latin typeface="+mj-lt"/>
                <a:ea typeface="+mj-ea"/>
                <a:cs typeface="+mj-cs"/>
              </a:rPr>
            </a:br>
            <a:r>
              <a:rPr lang="en-US" sz="2900" b="1" i="0" kern="1200" cap="all" baseline="0" dirty="0">
                <a:solidFill>
                  <a:schemeClr val="tx1"/>
                </a:solidFill>
                <a:latin typeface="+mj-lt"/>
                <a:ea typeface="+mj-ea"/>
                <a:cs typeface="+mj-cs"/>
              </a:rPr>
              <a:t>“technicians on the production line</a:t>
            </a:r>
            <a:r>
              <a:rPr lang="en-US" sz="2900" dirty="0">
                <a:solidFill>
                  <a:schemeClr val="tx1"/>
                </a:solidFill>
              </a:rPr>
              <a:t>.”</a:t>
            </a:r>
            <a:br>
              <a:rPr lang="en-US" sz="2900" b="1" i="0" kern="1200" cap="all" baseline="0" dirty="0">
                <a:solidFill>
                  <a:schemeClr val="tx1"/>
                </a:solidFill>
                <a:latin typeface="+mj-lt"/>
                <a:ea typeface="+mj-ea"/>
                <a:cs typeface="+mj-cs"/>
              </a:rPr>
            </a:br>
            <a:endParaRPr lang="en-US" sz="2900" b="1" i="0" kern="1200" cap="all" baseline="0" dirty="0">
              <a:solidFill>
                <a:schemeClr val="tx1"/>
              </a:solidFill>
              <a:latin typeface="+mj-lt"/>
              <a:ea typeface="+mj-ea"/>
              <a:cs typeface="+mj-cs"/>
            </a:endParaRPr>
          </a:p>
        </p:txBody>
      </p:sp>
      <p:sp>
        <p:nvSpPr>
          <p:cNvPr id="7" name="Rectangle 2">
            <a:extLst>
              <a:ext uri="{FF2B5EF4-FFF2-40B4-BE49-F238E27FC236}">
                <a16:creationId xmlns:a16="http://schemas.microsoft.com/office/drawing/2014/main" id="{5F806204-283E-7283-1F06-27D018113EFE}"/>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85000" lnSpcReduction="10000"/>
          </a:bodyPr>
          <a:lstStyle/>
          <a:p>
            <a:pPr lvl="0" eaLnBrk="0" fontAlgn="base" hangingPunct="0">
              <a:spcBef>
                <a:spcPct val="0"/>
              </a:spcBef>
              <a:spcAft>
                <a:spcPct val="0"/>
              </a:spcAft>
            </a:pPr>
            <a:r>
              <a:rPr lang="en-GB" dirty="0">
                <a:solidFill>
                  <a:schemeClr val="bg1"/>
                </a:solidFill>
              </a:rPr>
              <a:t>Photo by </a:t>
            </a:r>
            <a:r>
              <a:rPr lang="en-GB" dirty="0">
                <a:solidFill>
                  <a:srgbClr val="6EAC1C"/>
                </a:solidFill>
                <a:hlinkClick r:id="rId4">
                  <a:extLst>
                    <a:ext uri="{A12FA001-AC4F-418D-AE19-62706E023703}">
                      <ahyp:hlinkClr xmlns:ahyp="http://schemas.microsoft.com/office/drawing/2018/hyperlinkcolor" val="tx"/>
                    </a:ext>
                  </a:extLst>
                </a:hlinkClick>
              </a:rPr>
              <a:t>Remy </a:t>
            </a:r>
            <a:r>
              <a:rPr lang="en-GB" dirty="0" err="1">
                <a:solidFill>
                  <a:schemeClr val="bg1"/>
                </a:solidFill>
                <a:hlinkClick r:id="rId4">
                  <a:extLst>
                    <a:ext uri="{A12FA001-AC4F-418D-AE19-62706E023703}">
                      <ahyp:hlinkClr xmlns:ahyp="http://schemas.microsoft.com/office/drawing/2018/hyperlinkcolor" val="tx"/>
                    </a:ext>
                  </a:extLst>
                </a:hlinkClick>
              </a:rPr>
              <a:t>Gieling</a:t>
            </a:r>
            <a:r>
              <a:rPr lang="en-GB" dirty="0">
                <a:solidFill>
                  <a:schemeClr val="bg1"/>
                </a:solidFill>
              </a:rPr>
              <a:t> on </a:t>
            </a:r>
            <a:r>
              <a:rPr lang="en-GB" dirty="0" err="1">
                <a:solidFill>
                  <a:schemeClr val="bg1"/>
                </a:solidFill>
                <a:hlinkClick r:id="rId5">
                  <a:extLst>
                    <a:ext uri="{A12FA001-AC4F-418D-AE19-62706E023703}">
                      <ahyp:hlinkClr xmlns:ahyp="http://schemas.microsoft.com/office/drawing/2018/hyperlinkcolor" val="tx"/>
                    </a:ext>
                  </a:extLst>
                </a:hlinkClick>
              </a:rPr>
              <a:t>Unsplash</a:t>
            </a:r>
            <a:endParaRPr lang="en-US" altLang="en-US" sz="1400" dirty="0">
              <a:solidFill>
                <a:schemeClr val="bg1"/>
              </a:solidFill>
              <a:latin typeface="Arial" panose="020B0604020202020204" pitchFamily="34" charset="0"/>
            </a:endParaRPr>
          </a:p>
        </p:txBody>
      </p:sp>
      <p:sp>
        <p:nvSpPr>
          <p:cNvPr id="18" name="Rectangle 17">
            <a:extLst>
              <a:ext uri="{FF2B5EF4-FFF2-40B4-BE49-F238E27FC236}">
                <a16:creationId xmlns:a16="http://schemas.microsoft.com/office/drawing/2014/main" id="{C4635CCF-0ED6-0DD9-7A81-80330E3E65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03DA4F8-0B73-AFCC-E15C-7000735DF46C}"/>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518003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7B63B6-28A2-5491-8375-8FAC85628FB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783D27-114A-F5DE-E224-C1F4DAB4C74C}"/>
              </a:ext>
            </a:extLst>
          </p:cNvPr>
          <p:cNvPicPr>
            <a:picLocks noChangeAspect="1"/>
          </p:cNvPicPr>
          <p:nvPr/>
        </p:nvPicPr>
        <p:blipFill>
          <a:blip r:embed="rId3"/>
          <a:srcRect t="7812" b="7812"/>
          <a:stretch/>
        </p:blipFill>
        <p:spPr>
          <a:xfrm>
            <a:off x="-3050" y="0"/>
            <a:ext cx="12191977" cy="6858022"/>
          </a:xfrm>
          <a:prstGeom prst="rect">
            <a:avLst/>
          </a:prstGeom>
        </p:spPr>
      </p:pic>
      <p:sp>
        <p:nvSpPr>
          <p:cNvPr id="16" name="Rectangle 15">
            <a:extLst>
              <a:ext uri="{FF2B5EF4-FFF2-40B4-BE49-F238E27FC236}">
                <a16:creationId xmlns:a16="http://schemas.microsoft.com/office/drawing/2014/main" id="{F9ACD31B-C263-7E67-7DFB-2841D043D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B317A9-714D-9227-CE3A-817DC96EFE85}"/>
              </a:ext>
            </a:extLst>
          </p:cNvPr>
          <p:cNvSpPr>
            <a:spLocks noGrp="1"/>
          </p:cNvSpPr>
          <p:nvPr>
            <p:ph type="ctrTitle"/>
          </p:nvPr>
        </p:nvSpPr>
        <p:spPr>
          <a:xfrm>
            <a:off x="308186" y="5486400"/>
            <a:ext cx="7170844" cy="3156228"/>
          </a:xfrm>
        </p:spPr>
        <p:txBody>
          <a:bodyPr vert="horz" lIns="91440" tIns="45720" rIns="91440" bIns="45720" rtlCol="0" anchor="t">
            <a:normAutofit/>
          </a:bodyPr>
          <a:lstStyle/>
          <a:p>
            <a:pPr algn="l"/>
            <a:r>
              <a:rPr lang="en-US" sz="2900" b="1" i="0" kern="1200" cap="all" baseline="0" dirty="0">
                <a:latin typeface="+mj-lt"/>
                <a:ea typeface="+mj-ea"/>
                <a:cs typeface="+mj-cs"/>
              </a:rPr>
              <a:t>Musk falling:</a:t>
            </a:r>
            <a:br>
              <a:rPr lang="en-US" sz="2900" b="1" i="0" kern="1200" cap="all" baseline="0" dirty="0">
                <a:latin typeface="+mj-lt"/>
                <a:ea typeface="+mj-ea"/>
                <a:cs typeface="+mj-cs"/>
              </a:rPr>
            </a:br>
            <a:r>
              <a:rPr lang="en-US" sz="2900" b="1" i="0" kern="1200" cap="all" baseline="0" dirty="0">
                <a:solidFill>
                  <a:schemeClr val="accent4"/>
                </a:solidFill>
                <a:latin typeface="+mj-lt"/>
                <a:ea typeface="+mj-ea"/>
                <a:cs typeface="+mj-cs"/>
              </a:rPr>
              <a:t>Elon musk</a:t>
            </a:r>
            <a:r>
              <a:rPr lang="en-US" sz="2900" dirty="0">
                <a:solidFill>
                  <a:schemeClr val="accent4"/>
                </a:solidFill>
              </a:rPr>
              <a:t>. </a:t>
            </a:r>
            <a:r>
              <a:rPr lang="en-US" sz="2900" dirty="0" err="1">
                <a:solidFill>
                  <a:schemeClr val="accent4"/>
                </a:solidFill>
              </a:rPr>
              <a:t>SuperVillain</a:t>
            </a:r>
            <a:r>
              <a:rPr lang="en-US" sz="2900" dirty="0">
                <a:solidFill>
                  <a:schemeClr val="accent4"/>
                </a:solidFill>
              </a:rPr>
              <a:t>.</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61C79F35-6BB8-1655-D479-9DEE63E4234F}"/>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lvl="0" eaLnBrk="0" fontAlgn="base" hangingPunct="0">
              <a:spcBef>
                <a:spcPct val="0"/>
              </a:spcBef>
              <a:spcAft>
                <a:spcPct val="0"/>
              </a:spcAft>
            </a:pPr>
            <a:r>
              <a:rPr lang="en-US" altLang="en-US" sz="1400" dirty="0">
                <a:solidFill>
                  <a:schemeClr val="bg1"/>
                </a:solidFill>
                <a:latin typeface="Arial" panose="020B0604020202020204" pitchFamily="34" charset="0"/>
              </a:rPr>
              <a:t>Angela Weiss via Getty Images</a:t>
            </a:r>
          </a:p>
        </p:txBody>
      </p:sp>
      <p:sp>
        <p:nvSpPr>
          <p:cNvPr id="18" name="Rectangle 17">
            <a:extLst>
              <a:ext uri="{FF2B5EF4-FFF2-40B4-BE49-F238E27FC236}">
                <a16:creationId xmlns:a16="http://schemas.microsoft.com/office/drawing/2014/main" id="{28593F4F-5C7F-6C33-4CAF-F8A45F44E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DD44425-6A92-B7DC-42C5-7BDC099437C7}"/>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802924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F2CF1-9AD8-847F-7AAF-F039582D12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2F8D8C1-A9C5-C285-767F-FE50829494F4}"/>
              </a:ext>
            </a:extLst>
          </p:cNvPr>
          <p:cNvPicPr>
            <a:picLocks noChangeAspect="1"/>
          </p:cNvPicPr>
          <p:nvPr/>
        </p:nvPicPr>
        <p:blipFill>
          <a:blip r:embed="rId3"/>
          <a:srcRect t="7808" b="7808"/>
          <a:stretch/>
        </p:blipFill>
        <p:spPr>
          <a:xfrm>
            <a:off x="-3051" y="0"/>
            <a:ext cx="12191977" cy="6858022"/>
          </a:xfrm>
          <a:prstGeom prst="rect">
            <a:avLst/>
          </a:prstGeom>
        </p:spPr>
      </p:pic>
      <p:sp>
        <p:nvSpPr>
          <p:cNvPr id="2" name="Title 1">
            <a:extLst>
              <a:ext uri="{FF2B5EF4-FFF2-40B4-BE49-F238E27FC236}">
                <a16:creationId xmlns:a16="http://schemas.microsoft.com/office/drawing/2014/main" id="{713CA988-0709-C049-04D7-4843A1F58908}"/>
              </a:ext>
            </a:extLst>
          </p:cNvPr>
          <p:cNvSpPr>
            <a:spLocks noGrp="1"/>
          </p:cNvSpPr>
          <p:nvPr>
            <p:ph type="ctrTitle"/>
          </p:nvPr>
        </p:nvSpPr>
        <p:spPr>
          <a:xfrm>
            <a:off x="5912696" y="1407265"/>
            <a:ext cx="6062134" cy="3569242"/>
          </a:xfrm>
        </p:spPr>
        <p:txBody>
          <a:bodyPr vert="horz" lIns="91440" tIns="45720" rIns="91440" bIns="45720" rtlCol="0" anchor="t">
            <a:normAutofit/>
          </a:bodyPr>
          <a:lstStyle/>
          <a:p>
            <a:pPr algn="l"/>
            <a:r>
              <a:rPr lang="en-US" sz="2900" b="1" i="0" kern="1200" cap="all" baseline="0" dirty="0">
                <a:solidFill>
                  <a:schemeClr val="accent3"/>
                </a:solidFill>
                <a:latin typeface="+mj-lt"/>
                <a:ea typeface="+mj-ea"/>
                <a:cs typeface="+mj-cs"/>
              </a:rPr>
              <a:t>The future:</a:t>
            </a:r>
            <a:br>
              <a:rPr lang="en-US" sz="2900" b="1" i="0" kern="1200" cap="all" baseline="0" dirty="0">
                <a:latin typeface="+mj-lt"/>
                <a:ea typeface="+mj-ea"/>
                <a:cs typeface="+mj-cs"/>
              </a:rPr>
            </a:br>
            <a:r>
              <a:rPr lang="en-US" sz="2900" dirty="0"/>
              <a:t>It’s already Here. but “unevenly distributed” (William Gibson)</a:t>
            </a: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9C498F3C-6947-E768-6A90-85D2E4F5757B}"/>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77500" lnSpcReduction="20000"/>
          </a:bodyPr>
          <a:lstStyle/>
          <a:p>
            <a:pPr marR="0" lvl="0" fontAlgn="base">
              <a:lnSpc>
                <a:spcPct val="90000"/>
              </a:lnSpc>
              <a:spcBef>
                <a:spcPts val="1000"/>
              </a:spcBef>
              <a:spcAft>
                <a:spcPct val="0"/>
              </a:spcAft>
              <a:buClrTx/>
              <a:buSzTx/>
              <a:tabLst/>
            </a:pPr>
            <a:r>
              <a:rPr lang="en-GB" dirty="0">
                <a:solidFill>
                  <a:schemeClr val="bg1"/>
                </a:solidFill>
              </a:rPr>
              <a:t>Photo by </a:t>
            </a:r>
            <a:r>
              <a:rPr lang="en-GB" dirty="0">
                <a:solidFill>
                  <a:srgbClr val="6EAC1C"/>
                </a:solidFill>
                <a:hlinkClick r:id="rId4">
                  <a:extLst>
                    <a:ext uri="{A12FA001-AC4F-418D-AE19-62706E023703}">
                      <ahyp:hlinkClr xmlns:ahyp="http://schemas.microsoft.com/office/drawing/2018/hyperlinkcolor" val="tx"/>
                    </a:ext>
                  </a:extLst>
                </a:hlinkClick>
              </a:rPr>
              <a:t>Werner Du </a:t>
            </a:r>
            <a:r>
              <a:rPr lang="en-GB" dirty="0" err="1">
                <a:solidFill>
                  <a:schemeClr val="bg1"/>
                </a:solidFill>
                <a:hlinkClick r:id="rId4">
                  <a:extLst>
                    <a:ext uri="{A12FA001-AC4F-418D-AE19-62706E023703}">
                      <ahyp:hlinkClr xmlns:ahyp="http://schemas.microsoft.com/office/drawing/2018/hyperlinkcolor" val="tx"/>
                    </a:ext>
                  </a:extLst>
                </a:hlinkClick>
              </a:rPr>
              <a:t>plessis</a:t>
            </a:r>
            <a:r>
              <a:rPr lang="en-GB" dirty="0">
                <a:solidFill>
                  <a:schemeClr val="bg1"/>
                </a:solidFill>
              </a:rPr>
              <a:t> on </a:t>
            </a:r>
            <a:r>
              <a:rPr lang="en-GB" dirty="0" err="1">
                <a:solidFill>
                  <a:schemeClr val="bg1"/>
                </a:solidFill>
                <a:hlinkClick r:id="rId5">
                  <a:extLst>
                    <a:ext uri="{A12FA001-AC4F-418D-AE19-62706E023703}">
                      <ahyp:hlinkClr xmlns:ahyp="http://schemas.microsoft.com/office/drawing/2018/hyperlinkcolor" val="tx"/>
                    </a:ext>
                  </a:extLst>
                </a:hlinkClick>
              </a:rPr>
              <a:t>Unsplash</a:t>
            </a:r>
            <a:endParaRPr kumimoji="0" lang="en-US" altLang="en-US" sz="1400" b="0" i="0" u="none" strike="noStrike" kern="1200" cap="none" normalizeH="0" baseline="0" dirty="0">
              <a:ln>
                <a:noFill/>
              </a:ln>
              <a:solidFill>
                <a:schemeClr val="bg1"/>
              </a:solidFill>
              <a:effectLst/>
              <a:latin typeface="+mn-lt"/>
              <a:ea typeface="+mn-ea"/>
              <a:cs typeface="+mn-cs"/>
            </a:endParaRPr>
          </a:p>
        </p:txBody>
      </p:sp>
      <p:sp>
        <p:nvSpPr>
          <p:cNvPr id="5" name="TextBox 4">
            <a:extLst>
              <a:ext uri="{FF2B5EF4-FFF2-40B4-BE49-F238E27FC236}">
                <a16:creationId xmlns:a16="http://schemas.microsoft.com/office/drawing/2014/main" id="{8963D10D-A1F3-6D17-202F-E6A34C57904D}"/>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600165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1857-02D2-E539-EAE9-51CF19006614}"/>
              </a:ext>
            </a:extLst>
          </p:cNvPr>
          <p:cNvSpPr>
            <a:spLocks noGrp="1"/>
          </p:cNvSpPr>
          <p:nvPr>
            <p:ph type="title"/>
          </p:nvPr>
        </p:nvSpPr>
        <p:spPr/>
        <p:txBody>
          <a:bodyPr/>
          <a:lstStyle/>
          <a:p>
            <a:r>
              <a:rPr lang="en-GB" b="1" dirty="0"/>
              <a:t>WEAK SIGNALS OF THE FUTURE</a:t>
            </a:r>
          </a:p>
        </p:txBody>
      </p:sp>
      <p:sp>
        <p:nvSpPr>
          <p:cNvPr id="3" name="Content Placeholder 2">
            <a:extLst>
              <a:ext uri="{FF2B5EF4-FFF2-40B4-BE49-F238E27FC236}">
                <a16:creationId xmlns:a16="http://schemas.microsoft.com/office/drawing/2014/main" id="{96481FC8-42E5-34E9-46A0-953FC7E5C824}"/>
              </a:ext>
            </a:extLst>
          </p:cNvPr>
          <p:cNvSpPr>
            <a:spLocks noGrp="1"/>
          </p:cNvSpPr>
          <p:nvPr>
            <p:ph sz="half" idx="1"/>
          </p:nvPr>
        </p:nvSpPr>
        <p:spPr/>
        <p:txBody>
          <a:bodyPr/>
          <a:lstStyle/>
          <a:p>
            <a:pPr marL="0" indent="0">
              <a:buNone/>
            </a:pPr>
            <a:r>
              <a:rPr lang="en-GB" dirty="0"/>
              <a:t>From </a:t>
            </a:r>
            <a:r>
              <a:rPr lang="en-GB" b="1" dirty="0"/>
              <a:t>Sustainability</a:t>
            </a:r>
            <a:r>
              <a:rPr lang="en-GB" dirty="0"/>
              <a:t> to </a:t>
            </a:r>
            <a:r>
              <a:rPr lang="en-GB" b="1" dirty="0"/>
              <a:t>Restorative</a:t>
            </a:r>
            <a:r>
              <a:rPr lang="en-GB" dirty="0"/>
              <a:t> and </a:t>
            </a:r>
            <a:r>
              <a:rPr lang="en-GB" b="1" dirty="0"/>
              <a:t>Regenerative Entrepreneurship</a:t>
            </a:r>
            <a:r>
              <a:rPr lang="en-GB" dirty="0"/>
              <a:t>.</a:t>
            </a:r>
          </a:p>
          <a:p>
            <a:pPr marL="0" indent="0">
              <a:buNone/>
            </a:pPr>
            <a:endParaRPr lang="en-GB" dirty="0"/>
          </a:p>
          <a:p>
            <a:pPr marL="0" indent="0">
              <a:buNone/>
            </a:pPr>
            <a:r>
              <a:rPr lang="en-GB" dirty="0"/>
              <a:t>But… </a:t>
            </a:r>
            <a:r>
              <a:rPr lang="en-GB" i="1" dirty="0"/>
              <a:t>“This isn’t my fault – it’s grandad’s fault…” </a:t>
            </a:r>
          </a:p>
          <a:p>
            <a:pPr marL="0" indent="0">
              <a:buNone/>
            </a:pPr>
            <a:r>
              <a:rPr lang="en-GB" i="1" dirty="0"/>
              <a:t>…</a:t>
            </a:r>
            <a:r>
              <a:rPr lang="en-GB" dirty="0"/>
              <a:t>and </a:t>
            </a:r>
            <a:r>
              <a:rPr lang="en-GB" i="1" dirty="0"/>
              <a:t>“I’d actually just like to make some money first.”</a:t>
            </a:r>
          </a:p>
          <a:p>
            <a:pPr marL="0" indent="0">
              <a:buNone/>
            </a:pPr>
            <a:endParaRPr lang="en-GB" i="1" dirty="0"/>
          </a:p>
          <a:p>
            <a:pPr marL="0" indent="0">
              <a:buNone/>
            </a:pPr>
            <a:r>
              <a:rPr lang="en-GB" dirty="0"/>
              <a:t>The </a:t>
            </a:r>
            <a:r>
              <a:rPr lang="en-GB" dirty="0" err="1"/>
              <a:t>Polycrisis</a:t>
            </a:r>
            <a:r>
              <a:rPr lang="en-GB" dirty="0"/>
              <a:t> provokes </a:t>
            </a:r>
            <a:r>
              <a:rPr lang="en-GB" b="1" dirty="0"/>
              <a:t>Fight</a:t>
            </a:r>
            <a:r>
              <a:rPr lang="en-GB" dirty="0"/>
              <a:t>, </a:t>
            </a:r>
            <a:r>
              <a:rPr lang="en-GB" b="1" dirty="0"/>
              <a:t>Flight</a:t>
            </a:r>
            <a:r>
              <a:rPr lang="en-GB" dirty="0"/>
              <a:t>, and </a:t>
            </a:r>
            <a:r>
              <a:rPr lang="en-GB" b="1" dirty="0"/>
              <a:t>Freeze</a:t>
            </a:r>
            <a:r>
              <a:rPr lang="en-GB" dirty="0"/>
              <a:t> responses.</a:t>
            </a:r>
          </a:p>
        </p:txBody>
      </p:sp>
      <p:sp>
        <p:nvSpPr>
          <p:cNvPr id="4" name="Content Placeholder 3">
            <a:extLst>
              <a:ext uri="{FF2B5EF4-FFF2-40B4-BE49-F238E27FC236}">
                <a16:creationId xmlns:a16="http://schemas.microsoft.com/office/drawing/2014/main" id="{47E503B4-7502-054A-15BB-C6585DCB35A0}"/>
              </a:ext>
            </a:extLst>
          </p:cNvPr>
          <p:cNvSpPr>
            <a:spLocks noGrp="1"/>
          </p:cNvSpPr>
          <p:nvPr>
            <p:ph sz="half" idx="2"/>
          </p:nvPr>
        </p:nvSpPr>
        <p:spPr/>
        <p:txBody>
          <a:bodyPr/>
          <a:lstStyle/>
          <a:p>
            <a:pPr marL="0" indent="0">
              <a:buNone/>
            </a:pPr>
            <a:r>
              <a:rPr lang="en-GB" dirty="0"/>
              <a:t>Rejecting the </a:t>
            </a:r>
            <a:r>
              <a:rPr lang="en-GB" b="1" dirty="0"/>
              <a:t>Hustle</a:t>
            </a:r>
            <a:r>
              <a:rPr lang="en-GB" dirty="0"/>
              <a:t>. Rejecting </a:t>
            </a:r>
            <a:r>
              <a:rPr lang="en-GB" b="1" dirty="0"/>
              <a:t>‘Entrepreneurship’.</a:t>
            </a:r>
          </a:p>
        </p:txBody>
      </p:sp>
      <p:sp>
        <p:nvSpPr>
          <p:cNvPr id="6" name="Content Placeholder 3">
            <a:extLst>
              <a:ext uri="{FF2B5EF4-FFF2-40B4-BE49-F238E27FC236}">
                <a16:creationId xmlns:a16="http://schemas.microsoft.com/office/drawing/2014/main" id="{691662D7-F8E5-0D9D-6FBA-DB0637258521}"/>
              </a:ext>
            </a:extLst>
          </p:cNvPr>
          <p:cNvSpPr txBox="1">
            <a:spLocks/>
          </p:cNvSpPr>
          <p:nvPr/>
        </p:nvSpPr>
        <p:spPr>
          <a:xfrm>
            <a:off x="6784848" y="3257549"/>
            <a:ext cx="4553712" cy="38604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a:p>
            <a:pPr marL="0" indent="0">
              <a:buFont typeface="Arial" panose="020B0604020202020204" pitchFamily="34" charset="0"/>
              <a:buNone/>
            </a:pPr>
            <a:r>
              <a:rPr lang="en-GB" dirty="0"/>
              <a:t>But the </a:t>
            </a:r>
            <a:r>
              <a:rPr lang="en-GB" b="1" dirty="0"/>
              <a:t>methods</a:t>
            </a:r>
            <a:r>
              <a:rPr lang="en-GB" dirty="0"/>
              <a:t> and </a:t>
            </a:r>
            <a:r>
              <a:rPr lang="en-GB" b="1" dirty="0"/>
              <a:t>mindsets</a:t>
            </a:r>
            <a:r>
              <a:rPr lang="en-GB" dirty="0"/>
              <a:t> gain acceptance.</a:t>
            </a:r>
          </a:p>
        </p:txBody>
      </p:sp>
      <p:pic>
        <p:nvPicPr>
          <p:cNvPr id="5" name="Picture 4">
            <a:extLst>
              <a:ext uri="{FF2B5EF4-FFF2-40B4-BE49-F238E27FC236}">
                <a16:creationId xmlns:a16="http://schemas.microsoft.com/office/drawing/2014/main" id="{46A59559-15BC-5171-D6B5-CA7D23424AEE}"/>
              </a:ext>
            </a:extLst>
          </p:cNvPr>
          <p:cNvPicPr>
            <a:picLocks noChangeAspect="1"/>
          </p:cNvPicPr>
          <p:nvPr/>
        </p:nvPicPr>
        <p:blipFill>
          <a:blip r:embed="rId3"/>
          <a:srcRect t="7812" b="7812"/>
          <a:stretch/>
        </p:blipFill>
        <p:spPr>
          <a:xfrm>
            <a:off x="6784848" y="2713673"/>
            <a:ext cx="5486372" cy="3086100"/>
          </a:xfrm>
          <a:prstGeom prst="rect">
            <a:avLst/>
          </a:prstGeom>
        </p:spPr>
      </p:pic>
    </p:spTree>
    <p:extLst>
      <p:ext uri="{BB962C8B-B14F-4D97-AF65-F5344CB8AC3E}">
        <p14:creationId xmlns:p14="http://schemas.microsoft.com/office/powerpoint/2010/main" val="96792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C9979-A76A-2A1F-5C00-74DED1AF48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24EE8-6313-AD62-0047-9DAC38229D89}"/>
              </a:ext>
            </a:extLst>
          </p:cNvPr>
          <p:cNvSpPr>
            <a:spLocks noGrp="1"/>
          </p:cNvSpPr>
          <p:nvPr>
            <p:ph type="title"/>
          </p:nvPr>
        </p:nvSpPr>
        <p:spPr/>
        <p:txBody>
          <a:bodyPr/>
          <a:lstStyle/>
          <a:p>
            <a:r>
              <a:rPr lang="en-GB" b="1" dirty="0"/>
              <a:t>WEAK SIGNALS OF THE FUTURE</a:t>
            </a:r>
          </a:p>
        </p:txBody>
      </p:sp>
      <p:sp>
        <p:nvSpPr>
          <p:cNvPr id="3" name="Content Placeholder 2">
            <a:extLst>
              <a:ext uri="{FF2B5EF4-FFF2-40B4-BE49-F238E27FC236}">
                <a16:creationId xmlns:a16="http://schemas.microsoft.com/office/drawing/2014/main" id="{C4144DD5-D2FB-DA43-76B5-A6D6C09F26E6}"/>
              </a:ext>
            </a:extLst>
          </p:cNvPr>
          <p:cNvSpPr>
            <a:spLocks noGrp="1"/>
          </p:cNvSpPr>
          <p:nvPr>
            <p:ph sz="half" idx="1"/>
          </p:nvPr>
        </p:nvSpPr>
        <p:spPr>
          <a:xfrm>
            <a:off x="1444752" y="1825625"/>
            <a:ext cx="4553712" cy="4667250"/>
          </a:xfrm>
        </p:spPr>
        <p:txBody>
          <a:bodyPr>
            <a:normAutofit lnSpcReduction="10000"/>
          </a:bodyPr>
          <a:lstStyle/>
          <a:p>
            <a:pPr marL="0" indent="0">
              <a:buNone/>
            </a:pPr>
            <a:r>
              <a:rPr lang="en-GB" dirty="0"/>
              <a:t>From </a:t>
            </a:r>
            <a:r>
              <a:rPr lang="en-GB" b="1" dirty="0"/>
              <a:t>Mainstream</a:t>
            </a:r>
            <a:r>
              <a:rPr lang="en-GB" dirty="0"/>
              <a:t> to </a:t>
            </a:r>
            <a:r>
              <a:rPr lang="en-GB" b="1" dirty="0"/>
              <a:t>Mandatory</a:t>
            </a:r>
            <a:r>
              <a:rPr lang="en-GB" dirty="0"/>
              <a:t>…</a:t>
            </a:r>
          </a:p>
          <a:p>
            <a:pPr marL="0" indent="0">
              <a:buNone/>
            </a:pPr>
            <a:endParaRPr lang="en-GB" dirty="0"/>
          </a:p>
          <a:p>
            <a:r>
              <a:rPr lang="en-GB" dirty="0"/>
              <a:t>*Every* student studies </a:t>
            </a:r>
            <a:r>
              <a:rPr lang="en-GB" dirty="0" err="1"/>
              <a:t>EntEd</a:t>
            </a:r>
            <a:endParaRPr lang="en-GB" dirty="0"/>
          </a:p>
          <a:p>
            <a:r>
              <a:rPr lang="en-GB" dirty="0"/>
              <a:t>*Every* educator teaches </a:t>
            </a:r>
            <a:r>
              <a:rPr lang="en-GB" dirty="0" err="1"/>
              <a:t>EntEd</a:t>
            </a:r>
            <a:endParaRPr lang="en-GB" dirty="0"/>
          </a:p>
          <a:p>
            <a:r>
              <a:rPr lang="en-GB" dirty="0"/>
              <a:t>Dissertation becomes a pitch for an Institutional Equity Stake in student’s future income.</a:t>
            </a:r>
          </a:p>
          <a:p>
            <a:r>
              <a:rPr lang="en-GB" b="1" dirty="0"/>
              <a:t>But WHICH BITS of </a:t>
            </a:r>
            <a:r>
              <a:rPr lang="en-GB" b="1" dirty="0" err="1"/>
              <a:t>EntEd</a:t>
            </a:r>
            <a:r>
              <a:rPr lang="en-GB" b="1" dirty="0"/>
              <a:t> become mainstream?</a:t>
            </a:r>
          </a:p>
        </p:txBody>
      </p:sp>
      <p:sp>
        <p:nvSpPr>
          <p:cNvPr id="4" name="Content Placeholder 3">
            <a:extLst>
              <a:ext uri="{FF2B5EF4-FFF2-40B4-BE49-F238E27FC236}">
                <a16:creationId xmlns:a16="http://schemas.microsoft.com/office/drawing/2014/main" id="{81CB1414-9A56-5D33-E9BC-78EFE2B7FD37}"/>
              </a:ext>
            </a:extLst>
          </p:cNvPr>
          <p:cNvSpPr>
            <a:spLocks noGrp="1"/>
          </p:cNvSpPr>
          <p:nvPr>
            <p:ph sz="half" idx="2"/>
          </p:nvPr>
        </p:nvSpPr>
        <p:spPr>
          <a:xfrm>
            <a:off x="6617392" y="4788977"/>
            <a:ext cx="4645060" cy="602000"/>
          </a:xfrm>
        </p:spPr>
        <p:txBody>
          <a:bodyPr>
            <a:normAutofit lnSpcReduction="10000"/>
          </a:bodyPr>
          <a:lstStyle/>
          <a:p>
            <a:pPr marL="0" indent="0">
              <a:buNone/>
            </a:pPr>
            <a:r>
              <a:rPr lang="en-GB" b="1" dirty="0"/>
              <a:t>We all go home.</a:t>
            </a:r>
          </a:p>
          <a:p>
            <a:pPr marL="0" indent="0">
              <a:buNone/>
            </a:pPr>
            <a:endParaRPr lang="en-GB" b="1" dirty="0"/>
          </a:p>
        </p:txBody>
      </p:sp>
      <p:pic>
        <p:nvPicPr>
          <p:cNvPr id="3074" name="Picture 2" descr="No alternative text description for this image">
            <a:extLst>
              <a:ext uri="{FF2B5EF4-FFF2-40B4-BE49-F238E27FC236}">
                <a16:creationId xmlns:a16="http://schemas.microsoft.com/office/drawing/2014/main" id="{EFBD8526-D9F3-9CCA-6FAB-F1AB54F9A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740" y="1401733"/>
            <a:ext cx="4736408" cy="315563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3">
            <a:extLst>
              <a:ext uri="{FF2B5EF4-FFF2-40B4-BE49-F238E27FC236}">
                <a16:creationId xmlns:a16="http://schemas.microsoft.com/office/drawing/2014/main" id="{9328DC7A-9E58-380C-BC31-07E3188A14E0}"/>
              </a:ext>
            </a:extLst>
          </p:cNvPr>
          <p:cNvSpPr txBox="1">
            <a:spLocks/>
          </p:cNvSpPr>
          <p:nvPr/>
        </p:nvSpPr>
        <p:spPr>
          <a:xfrm>
            <a:off x="6617392" y="5253926"/>
            <a:ext cx="4736408" cy="123895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GB" sz="2600" dirty="0"/>
              <a:t>If they don’t need knowledge, what do they need? </a:t>
            </a:r>
            <a:r>
              <a:rPr lang="en-GB" sz="2600" b="1" dirty="0"/>
              <a:t>Skills? Context? Wisdom?!</a:t>
            </a:r>
          </a:p>
          <a:p>
            <a:pPr marL="0" indent="0">
              <a:buFont typeface="Arial" panose="020B0604020202020204" pitchFamily="34" charset="0"/>
              <a:buNone/>
            </a:pPr>
            <a:endParaRPr lang="en-GB" b="1" dirty="0"/>
          </a:p>
        </p:txBody>
      </p:sp>
    </p:spTree>
    <p:extLst>
      <p:ext uri="{BB962C8B-B14F-4D97-AF65-F5344CB8AC3E}">
        <p14:creationId xmlns:p14="http://schemas.microsoft.com/office/powerpoint/2010/main" val="298089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3752B-0638-F25B-2BFE-E42B439EDA2F}"/>
              </a:ext>
            </a:extLst>
          </p:cNvPr>
          <p:cNvSpPr>
            <a:spLocks noGrp="1"/>
          </p:cNvSpPr>
          <p:nvPr>
            <p:ph type="title"/>
          </p:nvPr>
        </p:nvSpPr>
        <p:spPr/>
        <p:txBody>
          <a:bodyPr/>
          <a:lstStyle/>
          <a:p>
            <a:r>
              <a:rPr lang="en-GB" b="1" dirty="0"/>
              <a:t>A BRIEF AI DIGRESSION</a:t>
            </a:r>
          </a:p>
        </p:txBody>
      </p:sp>
      <p:sp>
        <p:nvSpPr>
          <p:cNvPr id="3" name="Content Placeholder 2">
            <a:extLst>
              <a:ext uri="{FF2B5EF4-FFF2-40B4-BE49-F238E27FC236}">
                <a16:creationId xmlns:a16="http://schemas.microsoft.com/office/drawing/2014/main" id="{A8F0F261-D317-CB3B-ADDC-DC84B4A17431}"/>
              </a:ext>
            </a:extLst>
          </p:cNvPr>
          <p:cNvSpPr>
            <a:spLocks noGrp="1"/>
          </p:cNvSpPr>
          <p:nvPr>
            <p:ph idx="1"/>
          </p:nvPr>
        </p:nvSpPr>
        <p:spPr/>
        <p:txBody>
          <a:bodyPr/>
          <a:lstStyle/>
          <a:p>
            <a:r>
              <a:rPr lang="en-GB" dirty="0"/>
              <a:t>If a student is using AI to avoid unhelpful ‘grind’ for the sake of assessing – I’m fine with that.</a:t>
            </a:r>
          </a:p>
          <a:p>
            <a:r>
              <a:rPr lang="en-GB" dirty="0"/>
              <a:t>What we do need to retain is ‘constructive friction’ – what activities actually help students learn?</a:t>
            </a:r>
          </a:p>
          <a:p>
            <a:r>
              <a:rPr lang="en-GB" dirty="0"/>
              <a:t>Are students open to that friction? Are they expecting our provision to be as apparently convenient as A.I.?</a:t>
            </a:r>
          </a:p>
          <a:p>
            <a:r>
              <a:rPr lang="en-GB" dirty="0"/>
              <a:t>Are we ‘derailing’ their expectations or offering a useful detour?</a:t>
            </a:r>
          </a:p>
        </p:txBody>
      </p:sp>
      <p:sp>
        <p:nvSpPr>
          <p:cNvPr id="4" name="Slide Number Placeholder 3">
            <a:extLst>
              <a:ext uri="{FF2B5EF4-FFF2-40B4-BE49-F238E27FC236}">
                <a16:creationId xmlns:a16="http://schemas.microsoft.com/office/drawing/2014/main" id="{E4C8CB12-055B-329C-4DCE-0C5BD578B199}"/>
              </a:ext>
            </a:extLst>
          </p:cNvPr>
          <p:cNvSpPr>
            <a:spLocks noGrp="1"/>
          </p:cNvSpPr>
          <p:nvPr>
            <p:ph type="sldNum" sz="quarter" idx="12"/>
          </p:nvPr>
        </p:nvSpPr>
        <p:spPr/>
        <p:txBody>
          <a:bodyPr/>
          <a:lstStyle/>
          <a:p>
            <a:fld id="{D8DA9DAA-006C-4F4B-980E-E3DF019B24E2}" type="slidenum">
              <a:rPr lang="en-US" smtClean="0"/>
              <a:t>19</a:t>
            </a:fld>
            <a:endParaRPr lang="en-US" dirty="0"/>
          </a:p>
        </p:txBody>
      </p:sp>
    </p:spTree>
    <p:extLst>
      <p:ext uri="{BB962C8B-B14F-4D97-AF65-F5344CB8AC3E}">
        <p14:creationId xmlns:p14="http://schemas.microsoft.com/office/powerpoint/2010/main" val="1322840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32E03-E676-5E6E-6039-03764F9BC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28724-E544-2628-D32F-1D9B46765DC4}"/>
              </a:ext>
            </a:extLst>
          </p:cNvPr>
          <p:cNvSpPr>
            <a:spLocks noGrp="1"/>
          </p:cNvSpPr>
          <p:nvPr>
            <p:ph type="ctrTitle"/>
          </p:nvPr>
        </p:nvSpPr>
        <p:spPr>
          <a:xfrm>
            <a:off x="1524000" y="1655594"/>
            <a:ext cx="9144000" cy="3546811"/>
          </a:xfrm>
        </p:spPr>
        <p:txBody>
          <a:bodyPr>
            <a:normAutofit fontScale="90000"/>
          </a:bodyPr>
          <a:lstStyle/>
          <a:p>
            <a:pPr algn="l"/>
            <a:r>
              <a:rPr lang="en-GB" sz="4400" dirty="0"/>
              <a:t>I think it's critical to discuss with our students what kind of </a:t>
            </a:r>
            <a:r>
              <a:rPr lang="en-GB" sz="4400" dirty="0" err="1"/>
              <a:t>futureS</a:t>
            </a:r>
            <a:r>
              <a:rPr lang="en-GB" sz="4400" dirty="0"/>
              <a:t> we actually want.</a:t>
            </a:r>
            <a:br>
              <a:rPr lang="en-GB" sz="4400" dirty="0"/>
            </a:br>
            <a:br>
              <a:rPr lang="en-GB" sz="4400" dirty="0"/>
            </a:br>
            <a:br>
              <a:rPr lang="en-GB" sz="4400" dirty="0"/>
            </a:br>
            <a:br>
              <a:rPr lang="en-GB" sz="4800" dirty="0"/>
            </a:br>
            <a:endParaRPr lang="en-GB" sz="4800" dirty="0"/>
          </a:p>
        </p:txBody>
      </p:sp>
      <p:sp>
        <p:nvSpPr>
          <p:cNvPr id="3" name="Title 1">
            <a:extLst>
              <a:ext uri="{FF2B5EF4-FFF2-40B4-BE49-F238E27FC236}">
                <a16:creationId xmlns:a16="http://schemas.microsoft.com/office/drawing/2014/main" id="{9AE45711-1839-F02D-1D6F-98CF1D43ABCC}"/>
              </a:ext>
            </a:extLst>
          </p:cNvPr>
          <p:cNvSpPr txBox="1">
            <a:spLocks/>
          </p:cNvSpPr>
          <p:nvPr/>
        </p:nvSpPr>
        <p:spPr>
          <a:xfrm>
            <a:off x="1524000" y="3142255"/>
            <a:ext cx="9144000" cy="339005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i="0" kern="1200" cap="all" baseline="0">
                <a:solidFill>
                  <a:schemeClr val="bg1"/>
                </a:solidFill>
                <a:latin typeface="+mj-lt"/>
                <a:ea typeface="+mj-ea"/>
                <a:cs typeface="+mj-cs"/>
              </a:defRPr>
            </a:lvl1pPr>
          </a:lstStyle>
          <a:p>
            <a:pPr algn="l"/>
            <a:r>
              <a:rPr lang="en-GB" sz="3600" dirty="0">
                <a:solidFill>
                  <a:schemeClr val="tx1"/>
                </a:solidFill>
              </a:rPr>
              <a:t>“the value of education must lie not only in its ability to equip people to earn money, but to make a world that is worth living in.”</a:t>
            </a:r>
            <a:br>
              <a:rPr lang="en-GB" sz="4000" dirty="0"/>
            </a:br>
            <a:br>
              <a:rPr lang="en-GB" sz="2700" dirty="0"/>
            </a:br>
            <a:r>
              <a:rPr lang="en-GB" sz="2700" dirty="0"/>
              <a:t>Danny </a:t>
            </a:r>
            <a:r>
              <a:rPr lang="en-GB" sz="2700" dirty="0" err="1"/>
              <a:t>sriskandarajah</a:t>
            </a:r>
            <a:r>
              <a:rPr lang="en-GB" sz="2700" dirty="0"/>
              <a:t>, 2024</a:t>
            </a:r>
            <a:br>
              <a:rPr lang="en-GB" sz="4800" dirty="0"/>
            </a:br>
            <a:endParaRPr lang="en-GB" sz="4800" dirty="0"/>
          </a:p>
        </p:txBody>
      </p:sp>
    </p:spTree>
    <p:extLst>
      <p:ext uri="{BB962C8B-B14F-4D97-AF65-F5344CB8AC3E}">
        <p14:creationId xmlns:p14="http://schemas.microsoft.com/office/powerpoint/2010/main" val="187275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9007C-20DB-E921-F88A-78DFECE43ED9}"/>
              </a:ext>
            </a:extLst>
          </p:cNvPr>
          <p:cNvSpPr>
            <a:spLocks noGrp="1"/>
          </p:cNvSpPr>
          <p:nvPr>
            <p:ph type="title"/>
          </p:nvPr>
        </p:nvSpPr>
        <p:spPr>
          <a:xfrm>
            <a:off x="809896" y="169182"/>
            <a:ext cx="11103429" cy="1325563"/>
          </a:xfrm>
        </p:spPr>
        <p:txBody>
          <a:bodyPr>
            <a:normAutofit fontScale="90000"/>
          </a:bodyPr>
          <a:lstStyle/>
          <a:p>
            <a:r>
              <a:rPr lang="en-US" b="1" dirty="0"/>
              <a:t>BILL SHARPE’S THREE HORIZONS</a:t>
            </a:r>
            <a:endParaRPr lang="en-GB" b="1" dirty="0"/>
          </a:p>
        </p:txBody>
      </p:sp>
      <p:pic>
        <p:nvPicPr>
          <p:cNvPr id="1026" name="Picture 2" descr="Three Horizons | H3Uni">
            <a:extLst>
              <a:ext uri="{FF2B5EF4-FFF2-40B4-BE49-F238E27FC236}">
                <a16:creationId xmlns:a16="http://schemas.microsoft.com/office/drawing/2014/main" id="{62D91BF3-9808-7110-9340-0AD29054E7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972" b="7616"/>
          <a:stretch/>
        </p:blipFill>
        <p:spPr bwMode="auto">
          <a:xfrm>
            <a:off x="1139394" y="1293223"/>
            <a:ext cx="9115345" cy="5564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065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12EC0-1173-5291-3B2B-B5E80D0E3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9B751-58C6-D208-8ED9-0B86DBDE08BB}"/>
              </a:ext>
            </a:extLst>
          </p:cNvPr>
          <p:cNvSpPr>
            <a:spLocks noGrp="1"/>
          </p:cNvSpPr>
          <p:nvPr>
            <p:ph type="ctrTitle"/>
          </p:nvPr>
        </p:nvSpPr>
        <p:spPr>
          <a:xfrm>
            <a:off x="1524000" y="1425845"/>
            <a:ext cx="9144000" cy="5078418"/>
          </a:xfrm>
        </p:spPr>
        <p:txBody>
          <a:bodyPr>
            <a:normAutofit/>
          </a:bodyPr>
          <a:lstStyle/>
          <a:p>
            <a:pPr algn="l"/>
            <a:r>
              <a:rPr lang="en-GB" sz="4900" dirty="0"/>
              <a:t>What comes ‘after’ </a:t>
            </a:r>
            <a:r>
              <a:rPr lang="en-GB" sz="4900" dirty="0" err="1"/>
              <a:t>ented</a:t>
            </a:r>
            <a:r>
              <a:rPr lang="en-GB" sz="4900" dirty="0"/>
              <a:t>?</a:t>
            </a:r>
            <a:br>
              <a:rPr lang="en-GB" sz="4400" dirty="0"/>
            </a:br>
            <a:br>
              <a:rPr lang="en-GB" sz="4400" dirty="0"/>
            </a:br>
            <a:br>
              <a:rPr lang="en-GB" sz="4400" dirty="0"/>
            </a:br>
            <a:br>
              <a:rPr lang="en-GB" sz="4800" dirty="0"/>
            </a:br>
            <a:endParaRPr lang="en-GB" sz="4800" dirty="0"/>
          </a:p>
        </p:txBody>
      </p:sp>
    </p:spTree>
    <p:extLst>
      <p:ext uri="{BB962C8B-B14F-4D97-AF65-F5344CB8AC3E}">
        <p14:creationId xmlns:p14="http://schemas.microsoft.com/office/powerpoint/2010/main" val="36330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F9BB3E-AF28-BD85-B683-D216B445ED8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DC4A94E-A902-774F-5AA5-588CB9E51EDB}"/>
              </a:ext>
            </a:extLst>
          </p:cNvPr>
          <p:cNvPicPr>
            <a:picLocks noChangeAspect="1"/>
          </p:cNvPicPr>
          <p:nvPr/>
        </p:nvPicPr>
        <p:blipFill>
          <a:blip r:embed="rId2"/>
          <a:srcRect t="7816" b="7816"/>
          <a:stretch/>
        </p:blipFill>
        <p:spPr>
          <a:xfrm>
            <a:off x="13" y="0"/>
            <a:ext cx="12191977" cy="6858022"/>
          </a:xfrm>
          <a:prstGeom prst="rect">
            <a:avLst/>
          </a:prstGeom>
        </p:spPr>
      </p:pic>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06190"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37374"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6EFBB2-9CC1-8C29-A076-EF0CC4FCBDBB}"/>
              </a:ext>
            </a:extLst>
          </p:cNvPr>
          <p:cNvSpPr>
            <a:spLocks noGrp="1"/>
          </p:cNvSpPr>
          <p:nvPr>
            <p:ph type="ctrTitle"/>
          </p:nvPr>
        </p:nvSpPr>
        <p:spPr>
          <a:xfrm>
            <a:off x="1604016" y="472017"/>
            <a:ext cx="8480510" cy="3569242"/>
          </a:xfrm>
        </p:spPr>
        <p:txBody>
          <a:bodyPr vert="horz" lIns="91440" tIns="45720" rIns="91440" bIns="45720" rtlCol="0" anchor="t">
            <a:normAutofit fontScale="90000"/>
          </a:bodyPr>
          <a:lstStyle/>
          <a:p>
            <a:pPr algn="l"/>
            <a:r>
              <a:rPr lang="en-US" sz="3300" b="1" i="0" kern="1200" cap="all" baseline="0" dirty="0">
                <a:solidFill>
                  <a:schemeClr val="tx1"/>
                </a:solidFill>
                <a:latin typeface="+mj-lt"/>
                <a:ea typeface="+mj-ea"/>
                <a:cs typeface="+mj-cs"/>
              </a:rPr>
              <a:t>But what do I do about the future?</a:t>
            </a:r>
            <a:br>
              <a:rPr lang="en-US" sz="3300" b="1" i="0" kern="1200" cap="all" baseline="0" dirty="0">
                <a:latin typeface="+mj-lt"/>
                <a:ea typeface="+mj-ea"/>
                <a:cs typeface="+mj-cs"/>
              </a:rPr>
            </a:br>
            <a:r>
              <a:rPr lang="en-US" sz="3300" b="1" i="0" strike="sngStrike" kern="1200" cap="all" baseline="0" dirty="0">
                <a:solidFill>
                  <a:schemeClr val="accent4"/>
                </a:solidFill>
                <a:latin typeface="+mj-lt"/>
                <a:ea typeface="+mj-ea"/>
                <a:cs typeface="+mj-cs"/>
              </a:rPr>
              <a:t>worry</a:t>
            </a:r>
            <a:br>
              <a:rPr lang="en-US" sz="3300" b="1" i="0" kern="1200" cap="all" baseline="0" dirty="0">
                <a:latin typeface="+mj-lt"/>
                <a:ea typeface="+mj-ea"/>
                <a:cs typeface="+mj-cs"/>
              </a:rPr>
            </a:br>
            <a:r>
              <a:rPr lang="en-US" sz="3300" b="1" i="0" kern="1200" cap="all" baseline="0" dirty="0">
                <a:solidFill>
                  <a:schemeClr val="accent1"/>
                </a:solidFill>
                <a:latin typeface="+mj-lt"/>
                <a:ea typeface="+mj-ea"/>
                <a:cs typeface="+mj-cs"/>
              </a:rPr>
              <a:t>Get some perspectives.</a:t>
            </a:r>
            <a:br>
              <a:rPr lang="en-US" sz="3300" b="1" i="0" kern="1200" cap="all" baseline="0" dirty="0">
                <a:solidFill>
                  <a:schemeClr val="accent1"/>
                </a:solidFill>
                <a:latin typeface="+mj-lt"/>
                <a:ea typeface="+mj-ea"/>
                <a:cs typeface="+mj-cs"/>
              </a:rPr>
            </a:br>
            <a:r>
              <a:rPr lang="en-US" sz="3300" b="1" i="0" kern="1200" cap="all" baseline="0" dirty="0">
                <a:solidFill>
                  <a:schemeClr val="accent1"/>
                </a:solidFill>
                <a:latin typeface="+mj-lt"/>
                <a:ea typeface="+mj-ea"/>
                <a:cs typeface="+mj-cs"/>
              </a:rPr>
              <a:t>Explore.</a:t>
            </a:r>
            <a:br>
              <a:rPr lang="en-US" sz="3300" b="1" i="0" kern="1200" cap="all" baseline="0" dirty="0">
                <a:solidFill>
                  <a:schemeClr val="accent1"/>
                </a:solidFill>
                <a:latin typeface="+mj-lt"/>
                <a:ea typeface="+mj-ea"/>
                <a:cs typeface="+mj-cs"/>
              </a:rPr>
            </a:br>
            <a:r>
              <a:rPr lang="en-US" sz="3300" dirty="0">
                <a:solidFill>
                  <a:schemeClr val="accent5"/>
                </a:solidFill>
              </a:rPr>
              <a:t>Hope.</a:t>
            </a:r>
            <a:br>
              <a:rPr lang="en-US" sz="3300" dirty="0">
                <a:solidFill>
                  <a:schemeClr val="accent1"/>
                </a:solidFill>
              </a:rPr>
            </a:br>
            <a:br>
              <a:rPr lang="en-US" sz="3300" b="1" i="0" kern="1200" cap="all" baseline="0" dirty="0">
                <a:latin typeface="+mj-lt"/>
                <a:ea typeface="+mj-ea"/>
                <a:cs typeface="+mj-cs"/>
              </a:rPr>
            </a:br>
            <a:br>
              <a:rPr lang="en-US" sz="3300" b="1" i="0" kern="1200" cap="all" baseline="0" dirty="0">
                <a:latin typeface="+mj-lt"/>
                <a:ea typeface="+mj-ea"/>
                <a:cs typeface="+mj-cs"/>
              </a:rPr>
            </a:br>
            <a:endParaRPr lang="en-US" sz="33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5B7ADBC7-FAEE-E3A4-0802-F6004475069F}"/>
              </a:ext>
            </a:extLst>
          </p:cNvPr>
          <p:cNvSpPr>
            <a:spLocks noChangeArrowheads="1"/>
          </p:cNvSpPr>
          <p:nvPr/>
        </p:nvSpPr>
        <p:spPr bwMode="auto">
          <a:xfrm>
            <a:off x="7878086" y="6214533"/>
            <a:ext cx="4210474" cy="56196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lvl="0" algn="r" fontAlgn="base">
              <a:lnSpc>
                <a:spcPct val="90000"/>
              </a:lnSpc>
              <a:spcBef>
                <a:spcPts val="1000"/>
              </a:spcBef>
              <a:spcAft>
                <a:spcPct val="0"/>
              </a:spcAft>
            </a:pPr>
            <a:r>
              <a:rPr lang="en-GB" dirty="0">
                <a:solidFill>
                  <a:schemeClr val="bg1"/>
                </a:solidFill>
              </a:rPr>
              <a:t>Photo by </a:t>
            </a:r>
            <a:r>
              <a:rPr lang="en-GB" dirty="0">
                <a:solidFill>
                  <a:schemeClr val="bg1"/>
                </a:solidFill>
                <a:hlinkClick r:id="rId3">
                  <a:extLst>
                    <a:ext uri="{A12FA001-AC4F-418D-AE19-62706E023703}">
                      <ahyp:hlinkClr xmlns:ahyp="http://schemas.microsoft.com/office/drawing/2018/hyperlinkcolor" val="tx"/>
                    </a:ext>
                  </a:extLst>
                </a:hlinkClick>
              </a:rPr>
              <a:t>Kyle Glenn</a:t>
            </a:r>
            <a:r>
              <a:rPr lang="en-GB" dirty="0">
                <a:solidFill>
                  <a:schemeClr val="bg1"/>
                </a:solidFill>
              </a:rPr>
              <a:t> on </a:t>
            </a:r>
            <a:r>
              <a:rPr lang="en-GB" dirty="0" err="1">
                <a:solidFill>
                  <a:schemeClr val="bg1"/>
                </a:solidFill>
                <a:hlinkClick r:id="rId4">
                  <a:extLst>
                    <a:ext uri="{A12FA001-AC4F-418D-AE19-62706E023703}">
                      <ahyp:hlinkClr xmlns:ahyp="http://schemas.microsoft.com/office/drawing/2018/hyperlinkcolor" val="tx"/>
                    </a:ext>
                  </a:extLst>
                </a:hlinkClick>
              </a:rPr>
              <a:t>Unsplash</a:t>
            </a:r>
            <a:endParaRPr lang="en-US" altLang="en-US" sz="1600" kern="1200" dirty="0">
              <a:solidFill>
                <a:schemeClr val="bg1"/>
              </a:solidFill>
              <a:latin typeface="+mn-lt"/>
              <a:ea typeface="+mn-ea"/>
              <a:cs typeface="+mn-cs"/>
            </a:endParaRPr>
          </a:p>
        </p:txBody>
      </p:sp>
    </p:spTree>
    <p:extLst>
      <p:ext uri="{BB962C8B-B14F-4D97-AF65-F5344CB8AC3E}">
        <p14:creationId xmlns:p14="http://schemas.microsoft.com/office/powerpoint/2010/main" val="1919404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194A4-D22B-FD62-F69B-CCF9945026A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704600A-1F41-E6BE-9BFF-F7CB9160AD09}"/>
              </a:ext>
            </a:extLst>
          </p:cNvPr>
          <p:cNvPicPr>
            <a:picLocks noChangeAspect="1"/>
          </p:cNvPicPr>
          <p:nvPr/>
        </p:nvPicPr>
        <p:blipFill>
          <a:blip r:embed="rId3"/>
          <a:srcRect t="7868" b="7868"/>
          <a:stretch/>
        </p:blipFill>
        <p:spPr>
          <a:xfrm>
            <a:off x="0" y="-22"/>
            <a:ext cx="12191977" cy="6858022"/>
          </a:xfrm>
          <a:prstGeom prst="rect">
            <a:avLst/>
          </a:prstGeom>
        </p:spPr>
      </p:pic>
      <p:sp>
        <p:nvSpPr>
          <p:cNvPr id="2" name="Title 1">
            <a:extLst>
              <a:ext uri="{FF2B5EF4-FFF2-40B4-BE49-F238E27FC236}">
                <a16:creationId xmlns:a16="http://schemas.microsoft.com/office/drawing/2014/main" id="{F1F7B314-ED8C-7A54-53DF-57CF5EB283B5}"/>
              </a:ext>
            </a:extLst>
          </p:cNvPr>
          <p:cNvSpPr>
            <a:spLocks noGrp="1"/>
          </p:cNvSpPr>
          <p:nvPr>
            <p:ph type="ctrTitle"/>
          </p:nvPr>
        </p:nvSpPr>
        <p:spPr>
          <a:xfrm>
            <a:off x="523340" y="4316500"/>
            <a:ext cx="10090872" cy="3156228"/>
          </a:xfrm>
        </p:spPr>
        <p:txBody>
          <a:bodyPr vert="horz" lIns="91440" tIns="45720" rIns="91440" bIns="45720" rtlCol="0" anchor="t">
            <a:normAutofit/>
          </a:bodyPr>
          <a:lstStyle/>
          <a:p>
            <a:pPr algn="l"/>
            <a:r>
              <a:rPr lang="en-US" sz="2900" b="1" i="0" kern="1200" cap="all" baseline="0" dirty="0">
                <a:solidFill>
                  <a:schemeClr val="accent4"/>
                </a:solidFill>
                <a:latin typeface="+mj-lt"/>
                <a:ea typeface="+mj-ea"/>
                <a:cs typeface="+mj-cs"/>
              </a:rPr>
              <a:t>The future</a:t>
            </a:r>
            <a:br>
              <a:rPr lang="en-US" sz="2900" b="1" i="0" kern="1200" cap="all" baseline="0" dirty="0">
                <a:latin typeface="+mj-lt"/>
                <a:ea typeface="+mj-ea"/>
                <a:cs typeface="+mj-cs"/>
              </a:rPr>
            </a:br>
            <a:r>
              <a:rPr lang="en-US" sz="2900" b="1" i="0" kern="1200" cap="all" baseline="0" dirty="0">
                <a:latin typeface="+mj-lt"/>
                <a:ea typeface="+mj-ea"/>
                <a:cs typeface="+mj-cs"/>
              </a:rPr>
              <a:t>“you don’t have a choice in being a role model – the only choice is whether to</a:t>
            </a:r>
            <a:r>
              <a:rPr lang="en-US" sz="2900" b="1" i="0" kern="1200" cap="all" dirty="0">
                <a:latin typeface="+mj-lt"/>
                <a:ea typeface="+mj-ea"/>
                <a:cs typeface="+mj-cs"/>
              </a:rPr>
              <a:t> be a good one or a bad one.” (joh</a:t>
            </a:r>
            <a:r>
              <a:rPr lang="en-US" sz="2900" dirty="0"/>
              <a:t>n Amaechi)</a:t>
            </a:r>
            <a:br>
              <a:rPr lang="en-US" sz="2900" b="1" i="0" kern="1200" cap="all" baseline="0" dirty="0">
                <a:latin typeface="+mj-lt"/>
                <a:ea typeface="+mj-ea"/>
                <a:cs typeface="+mj-cs"/>
              </a:rPr>
            </a:br>
            <a:br>
              <a:rPr lang="en-US" sz="2900" b="1" i="0" kern="1200" cap="all" baseline="0" dirty="0">
                <a:latin typeface="+mj-lt"/>
                <a:ea typeface="+mj-ea"/>
                <a:cs typeface="+mj-cs"/>
              </a:rPr>
            </a:br>
            <a:endParaRPr lang="en-US" sz="2900" b="1" i="0" kern="1200" cap="all" baseline="0" dirty="0">
              <a:latin typeface="+mj-lt"/>
              <a:ea typeface="+mj-ea"/>
              <a:cs typeface="+mj-cs"/>
            </a:endParaRPr>
          </a:p>
        </p:txBody>
      </p:sp>
      <p:sp>
        <p:nvSpPr>
          <p:cNvPr id="7" name="Rectangle 2">
            <a:extLst>
              <a:ext uri="{FF2B5EF4-FFF2-40B4-BE49-F238E27FC236}">
                <a16:creationId xmlns:a16="http://schemas.microsoft.com/office/drawing/2014/main" id="{28B70B9D-6BCF-F801-01D3-26BFE56713F4}"/>
              </a:ext>
            </a:extLst>
          </p:cNvPr>
          <p:cNvSpPr>
            <a:spLocks noChangeArrowheads="1"/>
          </p:cNvSpPr>
          <p:nvPr/>
        </p:nvSpPr>
        <p:spPr bwMode="auto">
          <a:xfrm>
            <a:off x="8589961" y="6278878"/>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70000" lnSpcReduction="20000"/>
          </a:bodyPr>
          <a:lstStyle/>
          <a:p>
            <a:pPr lvl="0" eaLnBrk="0" fontAlgn="base" hangingPunct="0">
              <a:spcBef>
                <a:spcPct val="0"/>
              </a:spcBef>
              <a:spcAft>
                <a:spcPct val="0"/>
              </a:spcAft>
            </a:pPr>
            <a:r>
              <a:rPr lang="en-GB" dirty="0">
                <a:solidFill>
                  <a:schemeClr val="bg1"/>
                </a:solidFill>
              </a:rPr>
              <a:t>Photo by </a:t>
            </a:r>
            <a:r>
              <a:rPr lang="en-GB" dirty="0">
                <a:solidFill>
                  <a:schemeClr val="bg1"/>
                </a:solidFill>
                <a:hlinkClick r:id="rId4">
                  <a:extLst>
                    <a:ext uri="{A12FA001-AC4F-418D-AE19-62706E023703}">
                      <ahyp:hlinkClr xmlns:ahyp="http://schemas.microsoft.com/office/drawing/2018/hyperlinkcolor" val="tx"/>
                    </a:ext>
                  </a:extLst>
                </a:hlinkClick>
              </a:rPr>
              <a:t>Marc-Olivier Jodoin</a:t>
            </a:r>
            <a:r>
              <a:rPr lang="en-GB" dirty="0">
                <a:solidFill>
                  <a:schemeClr val="bg1"/>
                </a:solidFill>
              </a:rPr>
              <a:t> on </a:t>
            </a:r>
            <a:r>
              <a:rPr lang="en-GB" dirty="0" err="1">
                <a:solidFill>
                  <a:schemeClr val="bg1"/>
                </a:solidFill>
                <a:hlinkClick r:id="rId5">
                  <a:extLst>
                    <a:ext uri="{A12FA001-AC4F-418D-AE19-62706E023703}">
                      <ahyp:hlinkClr xmlns:ahyp="http://schemas.microsoft.com/office/drawing/2018/hyperlinkcolor" val="tx"/>
                    </a:ext>
                  </a:extLst>
                </a:hlinkClick>
              </a:rPr>
              <a:t>Unsplash</a:t>
            </a:r>
            <a:endParaRPr lang="en-US" altLang="en-US" sz="1400" dirty="0">
              <a:solidFill>
                <a:schemeClr val="bg1"/>
              </a:solidFill>
              <a:latin typeface="Arial" panose="020B0604020202020204" pitchFamily="34" charset="0"/>
            </a:endParaRPr>
          </a:p>
        </p:txBody>
      </p:sp>
      <p:sp>
        <p:nvSpPr>
          <p:cNvPr id="5" name="TextBox 4">
            <a:extLst>
              <a:ext uri="{FF2B5EF4-FFF2-40B4-BE49-F238E27FC236}">
                <a16:creationId xmlns:a16="http://schemas.microsoft.com/office/drawing/2014/main" id="{F669CF1A-A589-69C0-F4EC-F38FCA64872E}"/>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266024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D10DC-BD3A-FC3C-02F2-DA98C1C5B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1076A4-8FDF-B6BC-B268-BFFD20339D0A}"/>
              </a:ext>
            </a:extLst>
          </p:cNvPr>
          <p:cNvSpPr>
            <a:spLocks noGrp="1"/>
          </p:cNvSpPr>
          <p:nvPr>
            <p:ph type="ctrTitle"/>
          </p:nvPr>
        </p:nvSpPr>
        <p:spPr>
          <a:xfrm>
            <a:off x="6096000" y="301751"/>
            <a:ext cx="5221224" cy="6112111"/>
          </a:xfrm>
        </p:spPr>
        <p:txBody>
          <a:bodyPr vert="horz" lIns="91440" tIns="45720" rIns="91440" bIns="45720" rtlCol="0" anchor="t">
            <a:noAutofit/>
          </a:bodyPr>
          <a:lstStyle/>
          <a:p>
            <a:pPr algn="l"/>
            <a:r>
              <a:rPr lang="en-US" sz="2800" b="1" i="0" kern="1200" cap="all" baseline="0" dirty="0">
                <a:latin typeface="+mj-lt"/>
                <a:ea typeface="+mj-ea"/>
                <a:cs typeface="+mj-cs"/>
              </a:rPr>
              <a:t>“hope is not the same as optimism… </a:t>
            </a:r>
            <a:br>
              <a:rPr lang="en-US" sz="2800" b="1" i="0" kern="1200" cap="all" baseline="0" dirty="0">
                <a:latin typeface="+mj-lt"/>
                <a:ea typeface="+mj-ea"/>
                <a:cs typeface="+mj-cs"/>
              </a:rPr>
            </a:br>
            <a:r>
              <a:rPr lang="en-US" sz="2800" b="1" i="0" kern="1200" cap="all" baseline="0" dirty="0">
                <a:latin typeface="+mj-lt"/>
                <a:ea typeface="+mj-ea"/>
                <a:cs typeface="+mj-cs"/>
              </a:rPr>
              <a:t>optimism is a largely passive assumption… hope is different; it is the belief that things can change for the better, </a:t>
            </a:r>
            <a:r>
              <a:rPr lang="en-US" sz="2800" b="1" i="0" u="sng" kern="1200" cap="all" baseline="0" dirty="0">
                <a:latin typeface="+mj-lt"/>
                <a:ea typeface="+mj-ea"/>
                <a:cs typeface="+mj-cs"/>
              </a:rPr>
              <a:t>and</a:t>
            </a:r>
            <a:r>
              <a:rPr lang="en-US" sz="2800" b="1" i="0" kern="1200" cap="all" baseline="0" dirty="0">
                <a:latin typeface="+mj-lt"/>
                <a:ea typeface="+mj-ea"/>
                <a:cs typeface="+mj-cs"/>
              </a:rPr>
              <a:t> the resolve to work towards that change. </a:t>
            </a:r>
            <a:br>
              <a:rPr lang="en-US" sz="2800" b="1" i="0" kern="1200" cap="all" baseline="0" dirty="0">
                <a:latin typeface="+mj-lt"/>
                <a:ea typeface="+mj-ea"/>
                <a:cs typeface="+mj-cs"/>
              </a:rPr>
            </a:br>
            <a:r>
              <a:rPr lang="en-US" sz="2800" b="1" i="0" kern="1200" cap="all" dirty="0">
                <a:solidFill>
                  <a:schemeClr val="accent1"/>
                </a:solidFill>
                <a:latin typeface="+mj-lt"/>
                <a:ea typeface="+mj-ea"/>
                <a:cs typeface="+mj-cs"/>
              </a:rPr>
              <a:t>(Danny </a:t>
            </a:r>
            <a:r>
              <a:rPr lang="en-US" sz="2800" b="1" i="0" kern="1200" cap="all" dirty="0" err="1">
                <a:solidFill>
                  <a:schemeClr val="accent1"/>
                </a:solidFill>
                <a:latin typeface="+mj-lt"/>
                <a:ea typeface="+mj-ea"/>
                <a:cs typeface="+mj-cs"/>
              </a:rPr>
              <a:t>sriskandarajah</a:t>
            </a:r>
            <a:r>
              <a:rPr lang="en-US" sz="2800" dirty="0">
                <a:solidFill>
                  <a:schemeClr val="accent1"/>
                </a:solidFill>
              </a:rPr>
              <a:t>)</a:t>
            </a:r>
            <a:br>
              <a:rPr lang="en-US" sz="2000" b="1" i="0" kern="1200" cap="all" baseline="0" dirty="0">
                <a:latin typeface="+mj-lt"/>
                <a:ea typeface="+mj-ea"/>
                <a:cs typeface="+mj-cs"/>
              </a:rPr>
            </a:br>
            <a:br>
              <a:rPr lang="en-US" sz="2000" b="1" i="0" kern="1200" cap="all" baseline="0" dirty="0">
                <a:latin typeface="+mj-lt"/>
                <a:ea typeface="+mj-ea"/>
                <a:cs typeface="+mj-cs"/>
              </a:rPr>
            </a:br>
            <a:endParaRPr lang="en-US" sz="2000" b="1" i="0" kern="1200" cap="all" baseline="0" dirty="0">
              <a:latin typeface="+mj-lt"/>
              <a:ea typeface="+mj-ea"/>
              <a:cs typeface="+mj-cs"/>
            </a:endParaRPr>
          </a:p>
        </p:txBody>
      </p:sp>
      <p:pic>
        <p:nvPicPr>
          <p:cNvPr id="9" name="Picture Placeholder 8" descr="A plant growing between rusty rods&#10;&#10;AI-generated content may be incorrect.">
            <a:extLst>
              <a:ext uri="{FF2B5EF4-FFF2-40B4-BE49-F238E27FC236}">
                <a16:creationId xmlns:a16="http://schemas.microsoft.com/office/drawing/2014/main" id="{BCF6FD1A-0D09-5CCB-6537-BCFCA05CDF38}"/>
              </a:ext>
            </a:extLst>
          </p:cNvPr>
          <p:cNvPicPr>
            <a:picLocks noGrp="1" noChangeAspect="1"/>
          </p:cNvPicPr>
          <p:nvPr>
            <p:ph type="pic" sz="quarter" idx="13"/>
          </p:nvPr>
        </p:nvPicPr>
        <p:blipFill>
          <a:blip r:embed="rId3"/>
          <a:srcRect l="18744" r="18744"/>
          <a:stretch>
            <a:fillRect/>
          </a:stretch>
        </p:blipFill>
        <p:spPr/>
      </p:pic>
      <p:sp>
        <p:nvSpPr>
          <p:cNvPr id="7" name="Rectangle 2">
            <a:extLst>
              <a:ext uri="{FF2B5EF4-FFF2-40B4-BE49-F238E27FC236}">
                <a16:creationId xmlns:a16="http://schemas.microsoft.com/office/drawing/2014/main" id="{7815F7EC-B9D9-F654-0166-B8C1AD3EE6D8}"/>
              </a:ext>
            </a:extLst>
          </p:cNvPr>
          <p:cNvSpPr>
            <a:spLocks noChangeArrowheads="1"/>
          </p:cNvSpPr>
          <p:nvPr/>
        </p:nvSpPr>
        <p:spPr bwMode="auto">
          <a:xfrm>
            <a:off x="1905104" y="6170893"/>
            <a:ext cx="3725334" cy="3853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fontScale="77500" lnSpcReduction="20000"/>
          </a:bodyPr>
          <a:lstStyle/>
          <a:p>
            <a:pPr lvl="0" eaLnBrk="0" fontAlgn="base" hangingPunct="0">
              <a:spcBef>
                <a:spcPct val="0"/>
              </a:spcBef>
              <a:spcAft>
                <a:spcPct val="0"/>
              </a:spcAft>
            </a:pPr>
            <a:r>
              <a:rPr lang="en-GB" dirty="0">
                <a:solidFill>
                  <a:schemeClr val="bg1"/>
                </a:solidFill>
              </a:rPr>
              <a:t>Photo by </a:t>
            </a:r>
            <a:r>
              <a:rPr lang="en-GB" dirty="0">
                <a:solidFill>
                  <a:schemeClr val="bg1"/>
                </a:solidFill>
                <a:hlinkClick r:id="rId4">
                  <a:extLst>
                    <a:ext uri="{A12FA001-AC4F-418D-AE19-62706E023703}">
                      <ahyp:hlinkClr xmlns:ahyp="http://schemas.microsoft.com/office/drawing/2018/hyperlinkcolor" val="tx"/>
                    </a:ext>
                  </a:extLst>
                </a:hlinkClick>
              </a:rPr>
              <a:t>Faris Mohammed</a:t>
            </a:r>
            <a:r>
              <a:rPr lang="en-GB" dirty="0">
                <a:solidFill>
                  <a:schemeClr val="bg1"/>
                </a:solidFill>
              </a:rPr>
              <a:t> on </a:t>
            </a:r>
            <a:r>
              <a:rPr lang="en-GB" dirty="0" err="1">
                <a:solidFill>
                  <a:schemeClr val="bg1"/>
                </a:solidFill>
                <a:hlinkClick r:id="rId5">
                  <a:extLst>
                    <a:ext uri="{A12FA001-AC4F-418D-AE19-62706E023703}">
                      <ahyp:hlinkClr xmlns:ahyp="http://schemas.microsoft.com/office/drawing/2018/hyperlinkcolor" val="tx"/>
                    </a:ext>
                  </a:extLst>
                </a:hlinkClick>
              </a:rPr>
              <a:t>Unsplash</a:t>
            </a:r>
            <a:endParaRPr lang="en-US" altLang="en-US" sz="1400" dirty="0">
              <a:solidFill>
                <a:schemeClr val="bg1"/>
              </a:solidFill>
              <a:latin typeface="Arial" panose="020B0604020202020204" pitchFamily="34" charset="0"/>
            </a:endParaRPr>
          </a:p>
        </p:txBody>
      </p:sp>
      <p:sp>
        <p:nvSpPr>
          <p:cNvPr id="5" name="TextBox 4">
            <a:extLst>
              <a:ext uri="{FF2B5EF4-FFF2-40B4-BE49-F238E27FC236}">
                <a16:creationId xmlns:a16="http://schemas.microsoft.com/office/drawing/2014/main" id="{4201219C-F176-6A55-9AAA-91D2C4DD7AE6}"/>
              </a:ext>
            </a:extLst>
          </p:cNvPr>
          <p:cNvSpPr txBox="1"/>
          <p:nvPr/>
        </p:nvSpPr>
        <p:spPr>
          <a:xfrm>
            <a:off x="8632371" y="5704114"/>
            <a:ext cx="2445625" cy="38100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1792000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B90C3-AFC5-3E5A-B61A-54A535810D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FE9240-9C3D-2316-3EF1-204D355CEBA9}"/>
              </a:ext>
            </a:extLst>
          </p:cNvPr>
          <p:cNvSpPr>
            <a:spLocks noGrp="1"/>
          </p:cNvSpPr>
          <p:nvPr>
            <p:ph type="ctrTitle"/>
          </p:nvPr>
        </p:nvSpPr>
        <p:spPr>
          <a:xfrm>
            <a:off x="1524000" y="2527416"/>
            <a:ext cx="9144000" cy="4060361"/>
          </a:xfrm>
        </p:spPr>
        <p:txBody>
          <a:bodyPr>
            <a:normAutofit fontScale="90000"/>
          </a:bodyPr>
          <a:lstStyle/>
          <a:p>
            <a:pPr algn="l"/>
            <a:r>
              <a:rPr lang="en-GB" sz="4400" dirty="0" err="1"/>
              <a:t>ented</a:t>
            </a:r>
            <a:r>
              <a:rPr lang="en-GB" sz="4400" dirty="0"/>
              <a:t> is uniquely placed to offer our students hope for the future.</a:t>
            </a:r>
            <a:br>
              <a:rPr lang="en-GB" sz="4400" dirty="0"/>
            </a:br>
            <a:br>
              <a:rPr lang="en-GB" sz="4400" dirty="0"/>
            </a:br>
            <a:r>
              <a:rPr lang="en-GB" sz="4400" dirty="0"/>
              <a:t>“think like a system. Act like an entrepreneur.” (RSA)</a:t>
            </a:r>
            <a:br>
              <a:rPr lang="en-GB" sz="4800" dirty="0"/>
            </a:br>
            <a:br>
              <a:rPr lang="en-GB" sz="3200" dirty="0"/>
            </a:br>
            <a:r>
              <a:rPr lang="en-GB" sz="3200" dirty="0"/>
              <a:t>we have the means to understand</a:t>
            </a:r>
            <a:br>
              <a:rPr lang="en-GB" sz="3200" dirty="0"/>
            </a:br>
            <a:r>
              <a:rPr lang="en-GB" sz="3200" dirty="0"/>
              <a:t>we have the means to act</a:t>
            </a:r>
            <a:br>
              <a:rPr lang="en-GB" sz="3200" dirty="0"/>
            </a:br>
            <a:r>
              <a:rPr lang="en-GB" sz="3200" dirty="0"/>
              <a:t>we have the means to resonate.</a:t>
            </a:r>
            <a:br>
              <a:rPr lang="en-GB" sz="4800" dirty="0"/>
            </a:br>
            <a:endParaRPr lang="en-GB" sz="4800" dirty="0"/>
          </a:p>
        </p:txBody>
      </p:sp>
    </p:spTree>
    <p:extLst>
      <p:ext uri="{BB962C8B-B14F-4D97-AF65-F5344CB8AC3E}">
        <p14:creationId xmlns:p14="http://schemas.microsoft.com/office/powerpoint/2010/main" val="1911080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7115E-423B-EC4E-D430-A948835E9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4DCEA0-A6E1-88BD-732B-E822770F8849}"/>
              </a:ext>
            </a:extLst>
          </p:cNvPr>
          <p:cNvSpPr>
            <a:spLocks noGrp="1"/>
          </p:cNvSpPr>
          <p:nvPr>
            <p:ph type="ctrTitle"/>
          </p:nvPr>
        </p:nvSpPr>
        <p:spPr>
          <a:xfrm>
            <a:off x="1524000" y="753035"/>
            <a:ext cx="9144000" cy="4052047"/>
          </a:xfrm>
        </p:spPr>
        <p:txBody>
          <a:bodyPr>
            <a:noAutofit/>
          </a:bodyPr>
          <a:lstStyle/>
          <a:p>
            <a:r>
              <a:rPr lang="en-GB" sz="3600" dirty="0"/>
              <a:t>Takeaway #1</a:t>
            </a:r>
            <a:br>
              <a:rPr lang="en-GB" sz="4400" dirty="0"/>
            </a:br>
            <a:r>
              <a:rPr lang="en-GB" sz="3600" dirty="0">
                <a:solidFill>
                  <a:schemeClr val="accent1"/>
                </a:solidFill>
              </a:rPr>
              <a:t>ask “what might good look like?”</a:t>
            </a:r>
            <a:br>
              <a:rPr lang="en-GB" sz="3600" dirty="0">
                <a:solidFill>
                  <a:schemeClr val="accent1"/>
                </a:solidFill>
              </a:rPr>
            </a:br>
            <a:br>
              <a:rPr lang="en-GB" sz="3600" u="sng" dirty="0">
                <a:solidFill>
                  <a:schemeClr val="accent1"/>
                </a:solidFill>
              </a:rPr>
            </a:br>
            <a:endParaRPr lang="en-GB" sz="4400" u="sng" dirty="0">
              <a:solidFill>
                <a:schemeClr val="accent1"/>
              </a:solidFill>
            </a:endParaRPr>
          </a:p>
        </p:txBody>
      </p:sp>
    </p:spTree>
    <p:extLst>
      <p:ext uri="{BB962C8B-B14F-4D97-AF65-F5344CB8AC3E}">
        <p14:creationId xmlns:p14="http://schemas.microsoft.com/office/powerpoint/2010/main" val="1267086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43794-BF6C-1914-8217-10FCC91AB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8E570-CAAF-887F-66A9-2ED18C070E10}"/>
              </a:ext>
            </a:extLst>
          </p:cNvPr>
          <p:cNvSpPr>
            <a:spLocks noGrp="1"/>
          </p:cNvSpPr>
          <p:nvPr>
            <p:ph type="ctrTitle"/>
          </p:nvPr>
        </p:nvSpPr>
        <p:spPr>
          <a:xfrm>
            <a:off x="1524000" y="753035"/>
            <a:ext cx="9144000" cy="4052047"/>
          </a:xfrm>
        </p:spPr>
        <p:txBody>
          <a:bodyPr>
            <a:noAutofit/>
          </a:bodyPr>
          <a:lstStyle/>
          <a:p>
            <a:r>
              <a:rPr lang="en-GB" sz="3600" dirty="0"/>
              <a:t>Takeaway #2</a:t>
            </a:r>
            <a:br>
              <a:rPr lang="en-GB" sz="4400" dirty="0"/>
            </a:br>
            <a:r>
              <a:rPr lang="en-GB" sz="3600" dirty="0">
                <a:solidFill>
                  <a:schemeClr val="accent1"/>
                </a:solidFill>
              </a:rPr>
              <a:t>“everything is an offer” </a:t>
            </a:r>
            <a:br>
              <a:rPr lang="en-GB" sz="3600" dirty="0">
                <a:solidFill>
                  <a:schemeClr val="accent1"/>
                </a:solidFill>
              </a:rPr>
            </a:br>
            <a:r>
              <a:rPr lang="en-GB" sz="3600" dirty="0">
                <a:solidFill>
                  <a:schemeClr val="accent4"/>
                </a:solidFill>
              </a:rPr>
              <a:t>so, what will you do with this disruption?</a:t>
            </a:r>
            <a:br>
              <a:rPr lang="en-GB" sz="3600" dirty="0">
                <a:solidFill>
                  <a:schemeClr val="accent1"/>
                </a:solidFill>
              </a:rPr>
            </a:br>
            <a:br>
              <a:rPr lang="en-GB" sz="3600" u="sng" dirty="0">
                <a:solidFill>
                  <a:schemeClr val="accent1"/>
                </a:solidFill>
              </a:rPr>
            </a:br>
            <a:endParaRPr lang="en-GB" sz="4400" u="sng" dirty="0">
              <a:solidFill>
                <a:schemeClr val="accent1"/>
              </a:solidFill>
            </a:endParaRPr>
          </a:p>
        </p:txBody>
      </p:sp>
    </p:spTree>
    <p:extLst>
      <p:ext uri="{BB962C8B-B14F-4D97-AF65-F5344CB8AC3E}">
        <p14:creationId xmlns:p14="http://schemas.microsoft.com/office/powerpoint/2010/main" val="1888800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C59BF-3734-49E2-51C6-6EE7A3566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AD4EA-99EB-D6F0-356E-1A9F6E17CA3C}"/>
              </a:ext>
            </a:extLst>
          </p:cNvPr>
          <p:cNvSpPr>
            <a:spLocks noGrp="1"/>
          </p:cNvSpPr>
          <p:nvPr>
            <p:ph type="ctrTitle"/>
          </p:nvPr>
        </p:nvSpPr>
        <p:spPr>
          <a:xfrm>
            <a:off x="1524000" y="753035"/>
            <a:ext cx="9144000" cy="4052047"/>
          </a:xfrm>
        </p:spPr>
        <p:txBody>
          <a:bodyPr>
            <a:noAutofit/>
          </a:bodyPr>
          <a:lstStyle/>
          <a:p>
            <a:r>
              <a:rPr lang="en-GB" sz="3600" dirty="0"/>
              <a:t>Takeaway #3</a:t>
            </a:r>
            <a:br>
              <a:rPr lang="en-GB" sz="4400" dirty="0"/>
            </a:br>
            <a:r>
              <a:rPr lang="en-GB" sz="3600" dirty="0">
                <a:solidFill>
                  <a:schemeClr val="accent1"/>
                </a:solidFill>
              </a:rPr>
              <a:t>E + R = O</a:t>
            </a:r>
            <a:br>
              <a:rPr lang="en-GB" sz="3600" dirty="0">
                <a:solidFill>
                  <a:schemeClr val="accent1"/>
                </a:solidFill>
              </a:rPr>
            </a:br>
            <a:r>
              <a:rPr lang="en-GB" sz="3600" dirty="0">
                <a:solidFill>
                  <a:schemeClr val="accent4"/>
                </a:solidFill>
              </a:rPr>
              <a:t>Experience + reaction = outcome</a:t>
            </a:r>
            <a:br>
              <a:rPr lang="en-GB" sz="3600" dirty="0">
                <a:solidFill>
                  <a:schemeClr val="accent1"/>
                </a:solidFill>
              </a:rPr>
            </a:br>
            <a:br>
              <a:rPr lang="en-GB" sz="3600" u="sng" dirty="0">
                <a:solidFill>
                  <a:schemeClr val="accent1"/>
                </a:solidFill>
              </a:rPr>
            </a:br>
            <a:endParaRPr lang="en-GB" sz="4400" u="sng" dirty="0">
              <a:solidFill>
                <a:schemeClr val="accent1"/>
              </a:solidFill>
            </a:endParaRPr>
          </a:p>
        </p:txBody>
      </p:sp>
    </p:spTree>
    <p:extLst>
      <p:ext uri="{BB962C8B-B14F-4D97-AF65-F5344CB8AC3E}">
        <p14:creationId xmlns:p14="http://schemas.microsoft.com/office/powerpoint/2010/main" val="1649644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BEC2-A7B1-1338-2A82-30659BA8C07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F3CECF0-5A46-7B3B-0075-B20B6B83D969}"/>
              </a:ext>
            </a:extLst>
          </p:cNvPr>
          <p:cNvSpPr txBox="1">
            <a:spLocks/>
          </p:cNvSpPr>
          <p:nvPr/>
        </p:nvSpPr>
        <p:spPr>
          <a:xfrm>
            <a:off x="1298241" y="1243739"/>
            <a:ext cx="9535074" cy="339005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i="0" kern="1200" cap="all" baseline="0">
                <a:solidFill>
                  <a:schemeClr val="bg1"/>
                </a:solidFill>
                <a:latin typeface="+mj-lt"/>
                <a:ea typeface="+mj-ea"/>
                <a:cs typeface="+mj-cs"/>
              </a:defRPr>
            </a:lvl1pPr>
          </a:lstStyle>
          <a:p>
            <a:pPr algn="l"/>
            <a:r>
              <a:rPr lang="en-GB" sz="4500" dirty="0"/>
              <a:t>“a university is imaginative, or it is nothing…”</a:t>
            </a:r>
            <a:br>
              <a:rPr lang="en-GB" sz="4900" dirty="0"/>
            </a:br>
            <a:br>
              <a:rPr lang="en-GB" sz="3700" dirty="0"/>
            </a:br>
            <a:r>
              <a:rPr lang="en-GB" sz="3700" dirty="0"/>
              <a:t>Alfred whitehead, 1929</a:t>
            </a:r>
            <a:br>
              <a:rPr lang="en-GB" sz="4800" dirty="0"/>
            </a:br>
            <a:endParaRPr lang="en-GB" sz="4800" dirty="0"/>
          </a:p>
        </p:txBody>
      </p:sp>
    </p:spTree>
    <p:extLst>
      <p:ext uri="{BB962C8B-B14F-4D97-AF65-F5344CB8AC3E}">
        <p14:creationId xmlns:p14="http://schemas.microsoft.com/office/powerpoint/2010/main" val="1081441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44069-A0E4-4C51-7189-E2F153E6F54C}"/>
              </a:ext>
            </a:extLst>
          </p:cNvPr>
          <p:cNvSpPr>
            <a:spLocks noGrp="1"/>
          </p:cNvSpPr>
          <p:nvPr>
            <p:ph type="title"/>
          </p:nvPr>
        </p:nvSpPr>
        <p:spPr/>
        <p:txBody>
          <a:bodyPr/>
          <a:lstStyle/>
          <a:p>
            <a:r>
              <a:rPr lang="en-GB" b="1" dirty="0"/>
              <a:t>SOME SOURCES</a:t>
            </a:r>
          </a:p>
        </p:txBody>
      </p:sp>
      <p:sp>
        <p:nvSpPr>
          <p:cNvPr id="4" name="Slide Number Placeholder 3">
            <a:extLst>
              <a:ext uri="{FF2B5EF4-FFF2-40B4-BE49-F238E27FC236}">
                <a16:creationId xmlns:a16="http://schemas.microsoft.com/office/drawing/2014/main" id="{DEFFA9AA-B62E-A832-08AA-C4EBFBF1CF18}"/>
              </a:ext>
            </a:extLst>
          </p:cNvPr>
          <p:cNvSpPr>
            <a:spLocks noGrp="1"/>
          </p:cNvSpPr>
          <p:nvPr>
            <p:ph type="sldNum" sz="quarter" idx="12"/>
          </p:nvPr>
        </p:nvSpPr>
        <p:spPr/>
        <p:txBody>
          <a:bodyPr/>
          <a:lstStyle/>
          <a:p>
            <a:fld id="{D8DA9DAA-006C-4F4B-980E-E3DF019B24E2}" type="slidenum">
              <a:rPr lang="en-US" smtClean="0"/>
              <a:t>31</a:t>
            </a:fld>
            <a:endParaRPr lang="en-US" dirty="0"/>
          </a:p>
        </p:txBody>
      </p:sp>
      <p:pic>
        <p:nvPicPr>
          <p:cNvPr id="1026" name="Picture 2" descr="Bristol University Press | Creative Universities - Reimagining Education  for Global Challenges and Alternative Futures, By Anke Schwittay">
            <a:extLst>
              <a:ext uri="{FF2B5EF4-FFF2-40B4-BE49-F238E27FC236}">
                <a16:creationId xmlns:a16="http://schemas.microsoft.com/office/drawing/2014/main" id="{F2AE225A-1D89-61D8-DBDB-CAFAEF89EC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77" y="1690688"/>
            <a:ext cx="2954383" cy="4431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om What Is to What If:Unleashing the Power of Imagination to Create the  Future We Want : Rob Hopkins: Amazon.co.uk: Books">
            <a:extLst>
              <a:ext uri="{FF2B5EF4-FFF2-40B4-BE49-F238E27FC236}">
                <a16:creationId xmlns:a16="http://schemas.microsoft.com/office/drawing/2014/main" id="{FFC7CEC0-F226-00CF-2670-7945FC9F5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9295" y="1690687"/>
            <a:ext cx="4545204" cy="45452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wer to the People: Use your voice, change the world : Sriskandarajah,  Danny, Sriskandarajah, Danny: Amazon.co.uk: Books">
            <a:extLst>
              <a:ext uri="{FF2B5EF4-FFF2-40B4-BE49-F238E27FC236}">
                <a16:creationId xmlns:a16="http://schemas.microsoft.com/office/drawing/2014/main" id="{40B41F81-2C12-50A7-9A96-7352D81D8E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9975" y="1633873"/>
            <a:ext cx="2954383" cy="4545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954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080A-A5AE-C78C-2661-FD7B3DB26347}"/>
              </a:ext>
            </a:extLst>
          </p:cNvPr>
          <p:cNvSpPr>
            <a:spLocks noGrp="1"/>
          </p:cNvSpPr>
          <p:nvPr>
            <p:ph type="ctrTitle"/>
          </p:nvPr>
        </p:nvSpPr>
        <p:spPr>
          <a:xfrm>
            <a:off x="1524000" y="1122362"/>
            <a:ext cx="9514114" cy="3789271"/>
          </a:xfrm>
        </p:spPr>
        <p:txBody>
          <a:bodyPr>
            <a:noAutofit/>
          </a:bodyPr>
          <a:lstStyle/>
          <a:p>
            <a:r>
              <a:rPr lang="en-GB" sz="3600" dirty="0"/>
              <a:t>Hope:</a:t>
            </a:r>
            <a:br>
              <a:rPr lang="en-GB" sz="3600" dirty="0"/>
            </a:br>
            <a:r>
              <a:rPr lang="en-GB" sz="3600" dirty="0">
                <a:solidFill>
                  <a:schemeClr val="accent4"/>
                </a:solidFill>
              </a:rPr>
              <a:t>Refuse to accept the world as it is. </a:t>
            </a:r>
            <a:br>
              <a:rPr lang="en-GB" sz="3600" dirty="0"/>
            </a:br>
            <a:r>
              <a:rPr lang="en-GB" sz="3600" dirty="0">
                <a:solidFill>
                  <a:schemeClr val="accent5"/>
                </a:solidFill>
              </a:rPr>
              <a:t>Find the levers for change. </a:t>
            </a:r>
            <a:r>
              <a:rPr lang="en-GB" sz="3600" dirty="0">
                <a:solidFill>
                  <a:schemeClr val="accent1"/>
                </a:solidFill>
              </a:rPr>
              <a:t>Anticipate and Evaluate the disruption you will cause. </a:t>
            </a:r>
            <a:br>
              <a:rPr lang="en-GB" sz="3600" dirty="0"/>
            </a:br>
            <a:r>
              <a:rPr lang="en-GB" sz="3600" dirty="0">
                <a:solidFill>
                  <a:schemeClr val="accent3"/>
                </a:solidFill>
              </a:rPr>
              <a:t>Pull as appropriate.</a:t>
            </a:r>
            <a:br>
              <a:rPr lang="en-GB" sz="3600" dirty="0"/>
            </a:br>
            <a:r>
              <a:rPr lang="en-GB" sz="3600" dirty="0"/>
              <a:t>Thanks for your time.</a:t>
            </a:r>
          </a:p>
        </p:txBody>
      </p:sp>
      <p:sp>
        <p:nvSpPr>
          <p:cNvPr id="3" name="Subtitle 2">
            <a:extLst>
              <a:ext uri="{FF2B5EF4-FFF2-40B4-BE49-F238E27FC236}">
                <a16:creationId xmlns:a16="http://schemas.microsoft.com/office/drawing/2014/main" id="{9E18E7E9-4BED-2B77-59BB-EAAE98B66F81}"/>
              </a:ext>
            </a:extLst>
          </p:cNvPr>
          <p:cNvSpPr>
            <a:spLocks noGrp="1"/>
          </p:cNvSpPr>
          <p:nvPr>
            <p:ph type="subTitle" idx="1"/>
          </p:nvPr>
        </p:nvSpPr>
        <p:spPr>
          <a:xfrm>
            <a:off x="1524000" y="5038952"/>
            <a:ext cx="9144000" cy="1655762"/>
          </a:xfrm>
        </p:spPr>
        <p:txBody>
          <a:bodyPr/>
          <a:lstStyle/>
          <a:p>
            <a:endParaRPr lang="en-GB" dirty="0"/>
          </a:p>
        </p:txBody>
      </p:sp>
    </p:spTree>
    <p:extLst>
      <p:ext uri="{BB962C8B-B14F-4D97-AF65-F5344CB8AC3E}">
        <p14:creationId xmlns:p14="http://schemas.microsoft.com/office/powerpoint/2010/main" val="3730954947"/>
      </p:ext>
    </p:extLst>
  </p:cSld>
  <p:clrMapOvr>
    <a:masterClrMapping/>
  </p:clrMapOvr>
</p:sld>
</file>

<file path=ppt/theme/theme1.xml><?xml version="1.0" encoding="utf-8"?>
<a:theme xmlns:a="http://schemas.openxmlformats.org/drawingml/2006/main" name="GradientUnivers">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FIE PowerPoint Template.potx" id="{893CFF94-44F9-4634-B230-0460959D732C}" vid="{74B6BFF6-5781-440D-8A12-35146DA2B9E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919F73-B6C2-4A43-95E2-833EC48925FE}">
  <ds:schemaRefs>
    <ds:schemaRef ds:uri="http://purl.org/dc/elements/1.1/"/>
    <ds:schemaRef ds:uri="71af3243-3dd4-4a8d-8c0d-dd76da1f02a5"/>
    <ds:schemaRef ds:uri="http://purl.org/dc/dcmitype/"/>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16c05727-aa75-4e4a-9b5f-8a80a1165891"/>
    <ds:schemaRef ds:uri="http://www.w3.org/XML/1998/namespace"/>
    <ds:schemaRef ds:uri="http://purl.org/dc/terms/"/>
  </ds:schemaRefs>
</ds:datastoreItem>
</file>

<file path=customXml/itemProps3.xml><?xml version="1.0" encoding="utf-8"?>
<ds:datastoreItem xmlns:ds="http://schemas.openxmlformats.org/officeDocument/2006/customXml" ds:itemID="{3C8E00D1-8EA3-4E42-801D-0253E1EAFC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{CF143144-B658-4AC4-9970-27AFA58593AF}tf89338750_win32</Template>
  <TotalTime>35372</TotalTime>
  <Words>2748</Words>
  <Application>Microsoft Office PowerPoint</Application>
  <PresentationFormat>Widescreen</PresentationFormat>
  <Paragraphs>181</Paragraphs>
  <Slides>32</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Arial</vt:lpstr>
      <vt:lpstr>Calibri</vt:lpstr>
      <vt:lpstr>Helvetica Neue</vt:lpstr>
      <vt:lpstr>Helvetica Neue Light</vt:lpstr>
      <vt:lpstr>Univers</vt:lpstr>
      <vt:lpstr>GradientUnivers</vt:lpstr>
      <vt:lpstr>3_Office Theme</vt:lpstr>
      <vt:lpstr>From the wilderness, to the mainstream, and beyond…</vt:lpstr>
      <vt:lpstr>Warning! Ideas under construction. Avoid low-flying unattached philosophical musings. </vt:lpstr>
      <vt:lpstr>WWW.BRISTOL.AC.UK/INNOVATION</vt:lpstr>
      <vt:lpstr>The true face of disruption… </vt:lpstr>
      <vt:lpstr>You’re not ready for this. </vt:lpstr>
      <vt:lpstr>PowerPoint Presentation</vt:lpstr>
      <vt:lpstr>PowerPoint Presentation</vt:lpstr>
      <vt:lpstr>DISRUPTION</vt:lpstr>
      <vt:lpstr>This keynote: A journey through past present and future disruptions. </vt:lpstr>
      <vt:lpstr>The past: we were once mavericks. Pioneers in the wilderness. We were the disruptors. We started-up. </vt:lpstr>
      <vt:lpstr>The past: “artisans in the workshop.” </vt:lpstr>
      <vt:lpstr>Musk rising: Elon musk. Tech BRO hero. </vt:lpstr>
      <vt:lpstr>The present: scaling through crises From disruptors to disrupted. Burnout. </vt:lpstr>
      <vt:lpstr>The present: “technicians on the production line.” </vt:lpstr>
      <vt:lpstr>Musk falling: Elon musk. SuperVillain. </vt:lpstr>
      <vt:lpstr>The future: It’s already Here. but “unevenly distributed” (William Gibson) </vt:lpstr>
      <vt:lpstr>WEAK SIGNALS OF THE FUTURE</vt:lpstr>
      <vt:lpstr>WEAK SIGNALS OF THE FUTURE</vt:lpstr>
      <vt:lpstr>A BRIEF AI DIGRESSION</vt:lpstr>
      <vt:lpstr>I think it's critical to discuss with our students what kind of futureS we actually want.    </vt:lpstr>
      <vt:lpstr>BILL SHARPE’S THREE HORIZONS</vt:lpstr>
      <vt:lpstr>What comes ‘after’ ented?    </vt:lpstr>
      <vt:lpstr>But what do I do about the future? worry Get some perspectives. Explore. Hope.   </vt:lpstr>
      <vt:lpstr>The future “you don’t have a choice in being a role model – the only choice is whether to be a good one or a bad one.” (john Amaechi)  </vt:lpstr>
      <vt:lpstr>“hope is not the same as optimism…  optimism is a largely passive assumption… hope is different; it is the belief that things can change for the better, and the resolve to work towards that change.  (Danny sriskandarajah)  </vt:lpstr>
      <vt:lpstr>ented is uniquely placed to offer our students hope for the future.  “think like a system. Act like an entrepreneur.” (RSA)  we have the means to understand we have the means to act we have the means to resonate. </vt:lpstr>
      <vt:lpstr>Takeaway #1 ask “what might good look like?”  </vt:lpstr>
      <vt:lpstr>Takeaway #2 “everything is an offer”  so, what will you do with this disruption?  </vt:lpstr>
      <vt:lpstr>Takeaway #3 E + R = O Experience + reaction = outcome  </vt:lpstr>
      <vt:lpstr>PowerPoint Presentation</vt:lpstr>
      <vt:lpstr>SOME SOURCES</vt:lpstr>
      <vt:lpstr>Hope: Refuse to accept the world as it is.  Find the levers for change. Anticipate and Evaluate the disruption you will cause.  Pull as appropriate. Thanks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you want to do all day in the future?</dc:title>
  <dc:creator>Dave Jarman</dc:creator>
  <cp:lastModifiedBy>Dave Jarman</cp:lastModifiedBy>
  <cp:revision>5</cp:revision>
  <dcterms:created xsi:type="dcterms:W3CDTF">2022-05-06T09:26:07Z</dcterms:created>
  <dcterms:modified xsi:type="dcterms:W3CDTF">2025-09-12T08:15:48Z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